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Nunito Sans"/>
      <p:regular r:id="rId16"/>
    </p:embeddedFont>
    <p:embeddedFont>
      <p:font typeface="Nunito Sans"/>
      <p:regular r:id="rId17"/>
    </p:embeddedFont>
    <p:embeddedFont>
      <p:font typeface="Nunito Sans"/>
      <p:regular r:id="rId18"/>
    </p:embeddedFont>
    <p:embeddedFont>
      <p:font typeface="Nunito Sans"/>
      <p:regular r:id="rId19"/>
    </p:embeddedFont>
    <p:embeddedFont>
      <p:font typeface="Bebas Neue"/>
      <p:regular r:id="rId20"/>
    </p:embeddedFont>
    <p:embeddedFont>
      <p:font typeface="Bebas Neue"/>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Bulawayo, the city we're focusing on, has a distinct skyline that serves as the backdrop for this transformative initiative
We'll explore how Digital Twins, Blockchain, and Brokers can work together to drive Bulawayo's transition to a green economy
This framework has proven successful in other cities like Singapore, Amsterdam, and Kenya - now we're tailoring it for the African context
Digital Twins allow us to monitor and optimize urban systems in unprecedented ways
Blockchain introduces secure, transparent transactions to support green economic activities
Brokers play a crucial role in facilitating these interactions and ensuring effective communication among diverse stakeholders
Integrating these three pillars will enhance the efficacy and impact of Bulawayo's burgeoning green economy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world map on this slide highlights four cities - Singapore, Amsterdam, Kenya, and Bulawayo - that have achieved impressive sustainability results through innovative technologies and financing models.
In Singapore, digital twins were used to cut CO2 emissions by 30%.
Amsterdam was able to recycle 60% of its plastics through blockchain technology.
In Kenya, the M-KOPA program has electrified 1 million homes using blended finance.
Bulawayo is poised to replicate these successes, but needs to develop systems to connect local innovation to global capital.
These global success stories demonstrate the power of technology, finance, and cross-border collaboration to drive sustainable development.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Our key objectives are to use digital twins to track green projects in real-time, secure a $50M green growth fund through blockchain, and position NVN as a neutral broker connecting startups to global market capital.
• Digital twins will allow us to monitor projects like biogas plants, providing live dashboards on CO2 impact and ROI.
• Blockchain will help prevent fraud and ensure transparency for the Bulawayo Green Fund.
• As a trusted broker, NVN can link startups to funding opportunities like the EU Green Deal and AfDB programs, as well as technology partners like Siemens.
• These three pillars - digital twins, blockchain, and brokerage - will be crucial to driving sustainable growth and impact.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 twins allow us to model and simulate biogas plants, like the one at Bulawayo's Ingozi Mine, providing investors with live data on CO2 emissions and return on investment
We'll use blockchain technology to transparently record every dollar flowing through our $50M Green Fund, similar to the approach taken by Dalberg in Amsterdam
Our team at NVN will leverage proven models like the World Bank's 4Ps and MIGA insurance to broker deals, replicating the success we saw with M-KOPA in Kenya
This end-to-end process, from digital twins to blockchain to brokered funding, is designed to give investors the visibility and confidence they need to support green projects in emerging markets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slide presents a comparison of impact metrics for different solutions across various case studies.
• For digital twins, the case study in Singapore showed a 30% reduction in due diligence time.
• For blockchain, the case study in Amsterdam demonstrated a 40% reduction in fraud.
• In Kenya, brokers were able to mobilize $200M for solar projects.
• The Triad Framework, which is the focus of this presentation, aims to replicate these successes in Bulawayo, targeting $365M in green finance and 15,000 jobs by 2030.
• These impressive results showcase the potential impact of innovative solutions like digital twins, blockchain, and brokers in driving sustainable development.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Kenya's M-KOPA is a remarkable success story in off-grid electrification
Before, many Kenyan homes were unelectrified, limiting economic activity
After M-KOPA's efforts, over 1 million homes were electrified and 5,000 jobs were created
This was achieved by blending EU grants with private equity, and leveraging World Bank risk-mitigation tools
This model of combining public and private financing can be replicated for Bulawayo's solar farms and smart water kiosks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Technology like digital twins and blockchain can provide transparency and traceability across the supply chain
MIGA insurance helps mitigate political and other risks, building trust among stakeholders
Neutral brokers like NVN can leverage their neutrality to bring partners together and align incentives
Examples from Singapore, Amsterdam, and Bulawayo show how these tools and partnerships can help scale initiatives
The key is adopting these technologies, working with global brokers, and building the necessary trust and alignment among stakeholders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Bulawayo is on a journey to become Africa's green innovation hub
By 2026, we aim to secure a $50M Green Fund using blockchain technology
This will help scale our biogas and solar initiatives by 2028
Our goal is to create 15,000 green jobs by 2030 and cut 150K tons of CO2 annually
We're looking to partner with organizations that can help us replicate the transparency of Singapore, the scale of Kenya, and the circularity of Amsterdam
The tools are ready, now let's act and turn Bulawayo into a leading green city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World Bank has several key resources that are highly relevant to our green initiatives in Bulawayo, including the 4Ps Toolkit, the Blended Finance for Climate Action report, and the PPI database.
• We've also identified successful global case studies and brokers that can inform our work, like M-KOPA Solar in Kenya, Amsterdam's circular economy efforts, Singapore's virtual twin initiative, and the Rwanda-OneWeb satellite partnership.
• Theoretically, our role as a neutral broker aligns with the concept of "innovation diplomacy", and the circular economy principles validated in places like Amsterdam.
• Importantly, our work supports the UN's Sustainable Development Goals 9, 11, and 13 around industry, cities, and climate action.
• I encourage you all to reach out to NVN to explore partnership opportunities as we build Bulawayo's green future through innovative solutions like digital twins and blockchain.
• These are the key resources and contacts that can help drive our sustainability agenda forward. I'm happy to discuss any of these in more detail.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C3D50"/>
          </a:solidFill>
          <a:ln/>
        </p:spPr>
      </p:sp>
      <p:sp>
        <p:nvSpPr>
          <p:cNvPr id="3" name="Shape 1"/>
          <p:cNvSpPr/>
          <p:nvPr/>
        </p:nvSpPr>
        <p:spPr>
          <a:xfrm>
            <a:off x="0" y="0"/>
            <a:ext cx="14630400" cy="8229600"/>
          </a:xfrm>
          <a:prstGeom prst="rect">
            <a:avLst/>
          </a:prstGeom>
          <a:solidFill>
            <a:srgbClr val="3E567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C3D50"/>
          </a:solidFill>
          <a:ln/>
        </p:spPr>
      </p:sp>
      <p:sp>
        <p:nvSpPr>
          <p:cNvPr id="3" name="Shape 1"/>
          <p:cNvSpPr/>
          <p:nvPr/>
        </p:nvSpPr>
        <p:spPr>
          <a:xfrm>
            <a:off x="0" y="0"/>
            <a:ext cx="14630400" cy="8229600"/>
          </a:xfrm>
          <a:prstGeom prst="rect">
            <a:avLst/>
          </a:prstGeom>
          <a:solidFill>
            <a:srgbClr val="3E567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C3D50"/>
          </a:solidFill>
          <a:ln/>
        </p:spPr>
      </p:sp>
      <p:sp>
        <p:nvSpPr>
          <p:cNvPr id="3" name="Shape 1"/>
          <p:cNvSpPr/>
          <p:nvPr/>
        </p:nvSpPr>
        <p:spPr>
          <a:xfrm>
            <a:off x="0" y="0"/>
            <a:ext cx="14630400" cy="8229600"/>
          </a:xfrm>
          <a:prstGeom prst="rect">
            <a:avLst/>
          </a:prstGeom>
          <a:solidFill>
            <a:srgbClr val="3E567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C3D50"/>
          </a:solidFill>
          <a:ln/>
        </p:spPr>
      </p:sp>
      <p:sp>
        <p:nvSpPr>
          <p:cNvPr id="3" name="Shape 1"/>
          <p:cNvSpPr/>
          <p:nvPr/>
        </p:nvSpPr>
        <p:spPr>
          <a:xfrm>
            <a:off x="0" y="0"/>
            <a:ext cx="14630400" cy="8229600"/>
          </a:xfrm>
          <a:prstGeom prst="rect">
            <a:avLst/>
          </a:prstGeom>
          <a:solidFill>
            <a:srgbClr val="3E567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C3D50"/>
          </a:solidFill>
          <a:ln/>
        </p:spPr>
      </p:sp>
      <p:sp>
        <p:nvSpPr>
          <p:cNvPr id="3" name="Shape 1"/>
          <p:cNvSpPr/>
          <p:nvPr/>
        </p:nvSpPr>
        <p:spPr>
          <a:xfrm>
            <a:off x="0" y="0"/>
            <a:ext cx="14630400" cy="8229600"/>
          </a:xfrm>
          <a:prstGeom prst="rect">
            <a:avLst/>
          </a:prstGeom>
          <a:solidFill>
            <a:srgbClr val="3E567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C3D50"/>
          </a:solidFill>
          <a:ln/>
        </p:spPr>
      </p:sp>
      <p:sp>
        <p:nvSpPr>
          <p:cNvPr id="3" name="Shape 1"/>
          <p:cNvSpPr/>
          <p:nvPr/>
        </p:nvSpPr>
        <p:spPr>
          <a:xfrm>
            <a:off x="0" y="0"/>
            <a:ext cx="14630400" cy="8229600"/>
          </a:xfrm>
          <a:prstGeom prst="rect">
            <a:avLst/>
          </a:prstGeom>
          <a:solidFill>
            <a:srgbClr val="3E567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C3D50"/>
          </a:solidFill>
          <a:ln/>
        </p:spPr>
      </p:sp>
      <p:sp>
        <p:nvSpPr>
          <p:cNvPr id="3" name="Shape 1"/>
          <p:cNvSpPr/>
          <p:nvPr/>
        </p:nvSpPr>
        <p:spPr>
          <a:xfrm>
            <a:off x="0" y="0"/>
            <a:ext cx="14630400" cy="8229600"/>
          </a:xfrm>
          <a:prstGeom prst="rect">
            <a:avLst/>
          </a:prstGeom>
          <a:solidFill>
            <a:srgbClr val="3E567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C3D50"/>
          </a:solidFill>
          <a:ln/>
        </p:spPr>
      </p:sp>
      <p:sp>
        <p:nvSpPr>
          <p:cNvPr id="3" name="Shape 1"/>
          <p:cNvSpPr/>
          <p:nvPr/>
        </p:nvSpPr>
        <p:spPr>
          <a:xfrm>
            <a:off x="0" y="0"/>
            <a:ext cx="14630400" cy="8229600"/>
          </a:xfrm>
          <a:prstGeom prst="rect">
            <a:avLst/>
          </a:prstGeom>
          <a:solidFill>
            <a:srgbClr val="3E567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C3D50"/>
          </a:solidFill>
          <a:ln/>
        </p:spPr>
      </p:sp>
      <p:sp>
        <p:nvSpPr>
          <p:cNvPr id="3" name="Shape 1"/>
          <p:cNvSpPr/>
          <p:nvPr/>
        </p:nvSpPr>
        <p:spPr>
          <a:xfrm>
            <a:off x="0" y="0"/>
            <a:ext cx="14630400" cy="8229600"/>
          </a:xfrm>
          <a:prstGeom prst="rect">
            <a:avLst/>
          </a:prstGeom>
          <a:solidFill>
            <a:srgbClr val="3E567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slideLayout" Target="../slideLayouts/slideLayout4.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slideLayout" Target="../slideLayouts/slideLayout8.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hyperlink" Target="https://ppi.worldbank.org" TargetMode="External"/><Relationship Id="rId2" Type="http://schemas.openxmlformats.org/officeDocument/2006/relationships/hyperlink" Target="https://openknowledge.worldbank.org/handle/10986/39804" TargetMode="External"/><Relationship Id="rId3" Type="http://schemas.openxmlformats.org/officeDocument/2006/relationships/hyperlink" Target="https://ppi.worldbank.org" TargetMode="External"/><Relationship Id="rId4" Type="http://schemas.openxmlformats.org/officeDocument/2006/relationships/hyperlink" Target="https://m-kopa.com/press" TargetMode="External"/><Relationship Id="rId5" Type="http://schemas.openxmlformats.org/officeDocument/2006/relationships/hyperlink" Target="https://www.amsterdam.nl/en/policy/sustainability/circular-economy" TargetMode="External"/><Relationship Id="rId6" Type="http://schemas.openxmlformats.org/officeDocument/2006/relationships/hyperlink" Target="https://www.bca.gov.sg/GreenMark/others/3D_SSB_Virtual_Twin.pdf" TargetMode="External"/><Relationship Id="rId7" Type="http://schemas.openxmlformats.org/officeDocument/2006/relationships/hyperlink" Target="https://oneweb.net/media-center" TargetMode="External"/><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 Id="rId11" Type="http://schemas.openxmlformats.org/officeDocument/2006/relationships/slideLayout" Target="../slideLayouts/slideLayout10.xml"/><Relationship Id="rId1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10690"/>
            <a:ext cx="6993969" cy="2835116"/>
          </a:xfrm>
          <a:prstGeom prst="rect">
            <a:avLst/>
          </a:prstGeom>
          <a:noFill/>
          <a:ln/>
        </p:spPr>
        <p:txBody>
          <a:bodyPr wrap="square" lIns="0" tIns="0" rIns="0" bIns="0" rtlCol="0" anchor="t"/>
          <a:lstStyle/>
          <a:p>
            <a:pPr algn="l" indent="0" marL="0">
              <a:lnSpc>
                <a:spcPts val="5550"/>
              </a:lnSpc>
              <a:buNone/>
            </a:pPr>
            <a:r>
              <a:rPr lang="en-US" sz="4450" b="1" dirty="0">
                <a:solidFill>
                  <a:srgbClr val="FFFFFF"/>
                </a:solidFill>
                <a:latin typeface="Nunito Sans Bold" pitchFamily="34" charset="0"/>
                <a:ea typeface="Nunito Sans Bold" pitchFamily="34" charset="-122"/>
                <a:cs typeface="Nunito Sans Bold" pitchFamily="34" charset="-120"/>
              </a:rPr>
              <a:t>Digital Twins, Blockchain &amp; Brokers: A Triad for Bulawayo's Green Economy</a:t>
            </a:r>
            <a:endParaRPr lang="en-US" sz="4450" dirty="0"/>
          </a:p>
        </p:txBody>
      </p:sp>
      <p:sp>
        <p:nvSpPr>
          <p:cNvPr id="4" name="Text 1"/>
          <p:cNvSpPr/>
          <p:nvPr/>
        </p:nvSpPr>
        <p:spPr>
          <a:xfrm>
            <a:off x="6280190" y="4885968"/>
            <a:ext cx="6993969"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BEDCON 2025 | Mduduzi P. Ndebele, NVN</a:t>
            </a:r>
            <a:endParaRPr lang="en-US" sz="1750" dirty="0"/>
          </a:p>
        </p:txBody>
      </p:sp>
      <p:sp>
        <p:nvSpPr>
          <p:cNvPr id="5" name="Text 2"/>
          <p:cNvSpPr/>
          <p:nvPr/>
        </p:nvSpPr>
        <p:spPr>
          <a:xfrm>
            <a:off x="6280190" y="5504021"/>
            <a:ext cx="6993969"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Framework proven in Singapore, Amsterdam, and Kenya – now tailored for Africa.</a:t>
            </a:r>
            <a:endParaRPr lang="en-US" sz="1750" dirty="0"/>
          </a:p>
        </p:txBody>
      </p:sp>
      <p:sp>
        <p:nvSpPr>
          <p:cNvPr id="6" name="Shape 3"/>
          <p:cNvSpPr/>
          <p:nvPr/>
        </p:nvSpPr>
        <p:spPr>
          <a:xfrm>
            <a:off x="6280190" y="6138982"/>
            <a:ext cx="362903" cy="362903"/>
          </a:xfrm>
          <a:prstGeom prst="roundRect">
            <a:avLst>
              <a:gd name="adj" fmla="val 25194296"/>
            </a:avLst>
          </a:prstGeom>
          <a:noFill/>
          <a:ln w="7620">
            <a:solidFill>
              <a:srgbClr val="3C3838"/>
            </a:solidFill>
            <a:prstDash val="solid"/>
          </a:ln>
        </p:spPr>
      </p:sp>
      <p:pic>
        <p:nvPicPr>
          <p:cNvPr id="7" name="Image 1" descr="preencoded.png">    </p:cNvPr>
          <p:cNvPicPr>
            <a:picLocks noChangeAspect="1"/>
          </p:cNvPicPr>
          <p:nvPr/>
        </p:nvPicPr>
        <p:blipFill>
          <a:blip r:embed="rId2"/>
          <a:stretch>
            <a:fillRect/>
          </a:stretch>
        </p:blipFill>
        <p:spPr>
          <a:xfrm>
            <a:off x="6287810" y="6146602"/>
            <a:ext cx="347663" cy="347663"/>
          </a:xfrm>
          <a:prstGeom prst="rect">
            <a:avLst/>
          </a:prstGeom>
        </p:spPr>
      </p:pic>
      <p:sp>
        <p:nvSpPr>
          <p:cNvPr id="8" name="Text 4"/>
          <p:cNvSpPr/>
          <p:nvPr/>
        </p:nvSpPr>
        <p:spPr>
          <a:xfrm>
            <a:off x="6756440" y="6122075"/>
            <a:ext cx="2070021" cy="396835"/>
          </a:xfrm>
          <a:prstGeom prst="rect">
            <a:avLst/>
          </a:prstGeom>
          <a:noFill/>
          <a:ln/>
        </p:spPr>
        <p:txBody>
          <a:bodyPr wrap="none" lIns="0" tIns="0" rIns="0" bIns="0" rtlCol="0" anchor="t"/>
          <a:lstStyle/>
          <a:p>
            <a:pPr algn="l" indent="0" marL="0">
              <a:lnSpc>
                <a:spcPts val="3100"/>
              </a:lnSpc>
              <a:buNone/>
            </a:pPr>
            <a:r>
              <a:rPr lang="en-US" sz="2200" b="1" dirty="0">
                <a:solidFill>
                  <a:srgbClr val="FFFFFF"/>
                </a:solidFill>
                <a:latin typeface="Bebas Neue Bold" pitchFamily="34" charset="0"/>
                <a:ea typeface="Bebas Neue Bold" pitchFamily="34" charset="-122"/>
                <a:cs typeface="Bebas Neue Bold" pitchFamily="34" charset="-120"/>
              </a:rPr>
              <a:t>by mduduzi mazankosi</a:t>
            </a:r>
            <a:endParaRPr lang="en-US" sz="2200" dirty="0"/>
          </a:p>
        </p:txBody>
      </p:sp>
      <p:pic>
        <p:nvPicPr>
          <p:cNvPr id="9" name="Image 2" descr="preencoded.png">    </p:cNvPr>
          <p:cNvPicPr>
            <a:picLocks noChangeAspect="1"/>
          </p:cNvPicPr>
          <p:nvPr/>
        </p:nvPicPr>
        <p:blipFill>
          <a:blip r:embed="rId3"/>
          <a:stretch>
            <a:fillRect/>
          </a:stretch>
        </p:blipFill>
        <p:spPr>
          <a:xfrm>
            <a:off x="13505498" y="228600"/>
            <a:ext cx="896302" cy="52566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17972"/>
            <a:ext cx="5977057" cy="708779"/>
          </a:xfrm>
          <a:prstGeom prst="rect">
            <a:avLst/>
          </a:prstGeom>
          <a:noFill/>
          <a:ln/>
        </p:spPr>
        <p:txBody>
          <a:bodyPr wrap="none" lIns="0" tIns="0" rIns="0" bIns="0" rtlCol="0" anchor="t"/>
          <a:lstStyle/>
          <a:p>
            <a:pPr algn="l" indent="0" marL="0">
              <a:lnSpc>
                <a:spcPts val="5550"/>
              </a:lnSpc>
              <a:buNone/>
            </a:pPr>
            <a:r>
              <a:rPr lang="en-US" sz="4450" b="1" dirty="0">
                <a:solidFill>
                  <a:srgbClr val="FFFFFF"/>
                </a:solidFill>
                <a:latin typeface="Nunito Sans Bold" pitchFamily="34" charset="0"/>
                <a:ea typeface="Nunito Sans Bold" pitchFamily="34" charset="-122"/>
                <a:cs typeface="Nunito Sans Bold" pitchFamily="34" charset="-120"/>
              </a:rPr>
              <a:t>Global Success Stories</a:t>
            </a:r>
            <a:endParaRPr lang="en-US" sz="4450" dirty="0"/>
          </a:p>
        </p:txBody>
      </p:sp>
      <p:pic>
        <p:nvPicPr>
          <p:cNvPr id="4" name="Image 1" descr="preencoded.png">    </p:cNvPr>
          <p:cNvPicPr>
            <a:picLocks noChangeAspect="1"/>
          </p:cNvPicPr>
          <p:nvPr/>
        </p:nvPicPr>
        <p:blipFill>
          <a:blip r:embed="rId2"/>
          <a:stretch>
            <a:fillRect/>
          </a:stretch>
        </p:blipFill>
        <p:spPr>
          <a:xfrm>
            <a:off x="6280190" y="1966913"/>
            <a:ext cx="526137" cy="526137"/>
          </a:xfrm>
          <a:prstGeom prst="rect">
            <a:avLst/>
          </a:prstGeom>
        </p:spPr>
      </p:pic>
      <p:sp>
        <p:nvSpPr>
          <p:cNvPr id="5" name="Text 1"/>
          <p:cNvSpPr/>
          <p:nvPr/>
        </p:nvSpPr>
        <p:spPr>
          <a:xfrm>
            <a:off x="6280190" y="2719864"/>
            <a:ext cx="2104549"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Nunito Sans Bold" pitchFamily="34" charset="0"/>
                <a:ea typeface="Nunito Sans Bold" pitchFamily="34" charset="-122"/>
                <a:cs typeface="Nunito Sans Bold" pitchFamily="34" charset="-120"/>
              </a:rPr>
              <a:t>Singapore</a:t>
            </a:r>
            <a:endParaRPr lang="en-US" sz="2200" dirty="0"/>
          </a:p>
        </p:txBody>
      </p:sp>
      <p:sp>
        <p:nvSpPr>
          <p:cNvPr id="6" name="Text 2"/>
          <p:cNvSpPr/>
          <p:nvPr/>
        </p:nvSpPr>
        <p:spPr>
          <a:xfrm>
            <a:off x="6280190" y="3210282"/>
            <a:ext cx="2104549" cy="725805"/>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Cut CO2 by 30% using digital twins</a:t>
            </a:r>
            <a:endParaRPr lang="en-US" sz="1750" dirty="0"/>
          </a:p>
        </p:txBody>
      </p:sp>
      <p:pic>
        <p:nvPicPr>
          <p:cNvPr id="7" name="Image 2" descr="preencoded.png">    </p:cNvPr>
          <p:cNvPicPr>
            <a:picLocks noChangeAspect="1"/>
          </p:cNvPicPr>
          <p:nvPr/>
        </p:nvPicPr>
        <p:blipFill>
          <a:blip r:embed="rId3"/>
          <a:stretch>
            <a:fillRect/>
          </a:stretch>
        </p:blipFill>
        <p:spPr>
          <a:xfrm>
            <a:off x="8724900" y="1966913"/>
            <a:ext cx="526137" cy="526137"/>
          </a:xfrm>
          <a:prstGeom prst="rect">
            <a:avLst/>
          </a:prstGeom>
        </p:spPr>
      </p:pic>
      <p:sp>
        <p:nvSpPr>
          <p:cNvPr id="8" name="Text 3"/>
          <p:cNvSpPr/>
          <p:nvPr/>
        </p:nvSpPr>
        <p:spPr>
          <a:xfrm>
            <a:off x="8724900" y="2719864"/>
            <a:ext cx="2104549"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Nunito Sans Bold" pitchFamily="34" charset="0"/>
                <a:ea typeface="Nunito Sans Bold" pitchFamily="34" charset="-122"/>
                <a:cs typeface="Nunito Sans Bold" pitchFamily="34" charset="-120"/>
              </a:rPr>
              <a:t>Amsterdam</a:t>
            </a:r>
            <a:endParaRPr lang="en-US" sz="2200" dirty="0"/>
          </a:p>
        </p:txBody>
      </p:sp>
      <p:sp>
        <p:nvSpPr>
          <p:cNvPr id="9" name="Text 4"/>
          <p:cNvSpPr/>
          <p:nvPr/>
        </p:nvSpPr>
        <p:spPr>
          <a:xfrm>
            <a:off x="8724900" y="3210282"/>
            <a:ext cx="2104549" cy="725805"/>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Recycled 60% plastics via blockchain</a:t>
            </a:r>
            <a:endParaRPr lang="en-US" sz="1750" dirty="0"/>
          </a:p>
        </p:txBody>
      </p:sp>
      <p:pic>
        <p:nvPicPr>
          <p:cNvPr id="10" name="Image 3" descr="preencoded.png">    </p:cNvPr>
          <p:cNvPicPr>
            <a:picLocks noChangeAspect="1"/>
          </p:cNvPicPr>
          <p:nvPr/>
        </p:nvPicPr>
        <p:blipFill>
          <a:blip r:embed="rId4"/>
          <a:stretch>
            <a:fillRect/>
          </a:stretch>
        </p:blipFill>
        <p:spPr>
          <a:xfrm>
            <a:off x="11169610" y="1966913"/>
            <a:ext cx="526137" cy="526137"/>
          </a:xfrm>
          <a:prstGeom prst="rect">
            <a:avLst/>
          </a:prstGeom>
        </p:spPr>
      </p:pic>
      <p:sp>
        <p:nvSpPr>
          <p:cNvPr id="11" name="Text 5"/>
          <p:cNvSpPr/>
          <p:nvPr/>
        </p:nvSpPr>
        <p:spPr>
          <a:xfrm>
            <a:off x="11169610" y="2719864"/>
            <a:ext cx="2104549"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Nunito Sans Bold" pitchFamily="34" charset="0"/>
                <a:ea typeface="Nunito Sans Bold" pitchFamily="34" charset="-122"/>
                <a:cs typeface="Nunito Sans Bold" pitchFamily="34" charset="-120"/>
              </a:rPr>
              <a:t>Kenya</a:t>
            </a:r>
            <a:endParaRPr lang="en-US" sz="2200" dirty="0"/>
          </a:p>
        </p:txBody>
      </p:sp>
      <p:sp>
        <p:nvSpPr>
          <p:cNvPr id="12" name="Text 6"/>
          <p:cNvSpPr/>
          <p:nvPr/>
        </p:nvSpPr>
        <p:spPr>
          <a:xfrm>
            <a:off x="11169610" y="3210282"/>
            <a:ext cx="2104549" cy="1088708"/>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M-KOPA electrified 1M homes through blended finance</a:t>
            </a:r>
            <a:endParaRPr lang="en-US" sz="1750" dirty="0"/>
          </a:p>
        </p:txBody>
      </p:sp>
      <p:pic>
        <p:nvPicPr>
          <p:cNvPr id="13" name="Image 4" descr="preencoded.png">    </p:cNvPr>
          <p:cNvPicPr>
            <a:picLocks noChangeAspect="1"/>
          </p:cNvPicPr>
          <p:nvPr/>
        </p:nvPicPr>
        <p:blipFill>
          <a:blip r:embed="rId5"/>
          <a:stretch>
            <a:fillRect/>
          </a:stretch>
        </p:blipFill>
        <p:spPr>
          <a:xfrm>
            <a:off x="6280190" y="4979432"/>
            <a:ext cx="526137" cy="526137"/>
          </a:xfrm>
          <a:prstGeom prst="rect">
            <a:avLst/>
          </a:prstGeom>
        </p:spPr>
      </p:pic>
      <p:sp>
        <p:nvSpPr>
          <p:cNvPr id="14" name="Text 7"/>
          <p:cNvSpPr/>
          <p:nvPr/>
        </p:nvSpPr>
        <p:spPr>
          <a:xfrm>
            <a:off x="6280190" y="5732383"/>
            <a:ext cx="2104549"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Nunito Sans Bold" pitchFamily="34" charset="0"/>
                <a:ea typeface="Nunito Sans Bold" pitchFamily="34" charset="-122"/>
                <a:cs typeface="Nunito Sans Bold" pitchFamily="34" charset="-120"/>
              </a:rPr>
              <a:t>Bulawayo</a:t>
            </a:r>
            <a:endParaRPr lang="en-US" sz="2200" dirty="0"/>
          </a:p>
        </p:txBody>
      </p:sp>
      <p:sp>
        <p:nvSpPr>
          <p:cNvPr id="15" name="Text 8"/>
          <p:cNvSpPr/>
          <p:nvPr/>
        </p:nvSpPr>
        <p:spPr>
          <a:xfrm>
            <a:off x="6280190" y="6222802"/>
            <a:ext cx="2104549" cy="1088708"/>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Poised to connect local innovation to global capital</a:t>
            </a:r>
            <a:endParaRPr lang="en-US" sz="1750" dirty="0"/>
          </a:p>
        </p:txBody>
      </p:sp>
      <p:pic>
        <p:nvPicPr>
          <p:cNvPr id="16" name="Image 5" descr="preencoded.png">    </p:cNvPr>
          <p:cNvPicPr>
            <a:picLocks noChangeAspect="1"/>
          </p:cNvPicPr>
          <p:nvPr/>
        </p:nvPicPr>
        <p:blipFill>
          <a:blip r:embed="rId6"/>
          <a:stretch>
            <a:fillRect/>
          </a:stretch>
        </p:blipFill>
        <p:spPr>
          <a:xfrm>
            <a:off x="13505498" y="228600"/>
            <a:ext cx="896302" cy="52566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16499"/>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FFFFFF"/>
                </a:solidFill>
                <a:latin typeface="Nunito Sans Bold" pitchFamily="34" charset="0"/>
                <a:ea typeface="Nunito Sans Bold" pitchFamily="34" charset="-122"/>
                <a:cs typeface="Nunito Sans Bold" pitchFamily="34" charset="-120"/>
              </a:rPr>
              <a:t>Key Objectives</a:t>
            </a:r>
            <a:endParaRPr lang="en-US" sz="4450" dirty="0"/>
          </a:p>
        </p:txBody>
      </p:sp>
      <p:pic>
        <p:nvPicPr>
          <p:cNvPr id="3" name="Image 0" descr="preencoded.png">    </p:cNvPr>
          <p:cNvPicPr>
            <a:picLocks noChangeAspect="1"/>
          </p:cNvPicPr>
          <p:nvPr/>
        </p:nvPicPr>
        <p:blipFill>
          <a:blip r:embed="rId1"/>
          <a:stretch>
            <a:fillRect/>
          </a:stretch>
        </p:blipFill>
        <p:spPr>
          <a:xfrm>
            <a:off x="2884170" y="2678906"/>
            <a:ext cx="2059186" cy="1306949"/>
          </a:xfrm>
          <a:prstGeom prst="rect">
            <a:avLst/>
          </a:prstGeom>
        </p:spPr>
      </p:pic>
      <p:pic>
        <p:nvPicPr>
          <p:cNvPr id="4" name="Image 1" descr="preencoded.png">    </p:cNvPr>
          <p:cNvPicPr>
            <a:picLocks noChangeAspect="1"/>
          </p:cNvPicPr>
          <p:nvPr/>
        </p:nvPicPr>
        <p:blipFill>
          <a:blip r:embed="rId2"/>
          <a:stretch>
            <a:fillRect/>
          </a:stretch>
        </p:blipFill>
        <p:spPr>
          <a:xfrm>
            <a:off x="3754279" y="3294936"/>
            <a:ext cx="318968" cy="398621"/>
          </a:xfrm>
          <a:prstGeom prst="rect">
            <a:avLst/>
          </a:prstGeom>
        </p:spPr>
      </p:pic>
      <p:sp>
        <p:nvSpPr>
          <p:cNvPr id="5" name="Text 1"/>
          <p:cNvSpPr/>
          <p:nvPr/>
        </p:nvSpPr>
        <p:spPr>
          <a:xfrm>
            <a:off x="5170170" y="2905720"/>
            <a:ext cx="2795707"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Nunito Sans Bold" pitchFamily="34" charset="0"/>
                <a:ea typeface="Nunito Sans Bold" pitchFamily="34" charset="-122"/>
                <a:cs typeface="Nunito Sans Bold" pitchFamily="34" charset="-120"/>
              </a:rPr>
              <a:t>Digital Twins</a:t>
            </a:r>
            <a:endParaRPr lang="en-US" sz="2200" dirty="0"/>
          </a:p>
        </p:txBody>
      </p:sp>
      <p:sp>
        <p:nvSpPr>
          <p:cNvPr id="6" name="Text 2"/>
          <p:cNvSpPr/>
          <p:nvPr/>
        </p:nvSpPr>
        <p:spPr>
          <a:xfrm>
            <a:off x="5170170" y="3396139"/>
            <a:ext cx="2795707"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Real-Time Tracking of Green Projects</a:t>
            </a:r>
            <a:endParaRPr lang="en-US" sz="1750" dirty="0"/>
          </a:p>
        </p:txBody>
      </p:sp>
      <p:sp>
        <p:nvSpPr>
          <p:cNvPr id="7" name="Shape 3"/>
          <p:cNvSpPr/>
          <p:nvPr/>
        </p:nvSpPr>
        <p:spPr>
          <a:xfrm>
            <a:off x="5000030" y="3998952"/>
            <a:ext cx="8217456" cy="15240"/>
          </a:xfrm>
          <a:prstGeom prst="roundRect">
            <a:avLst>
              <a:gd name="adj" fmla="val 625116"/>
            </a:avLst>
          </a:prstGeom>
          <a:solidFill>
            <a:srgbClr val="196599"/>
          </a:solidFill>
          <a:ln/>
        </p:spPr>
      </p:sp>
      <p:pic>
        <p:nvPicPr>
          <p:cNvPr id="8" name="Image 2" descr="preencoded.png">    </p:cNvPr>
          <p:cNvPicPr>
            <a:picLocks noChangeAspect="1"/>
          </p:cNvPicPr>
          <p:nvPr/>
        </p:nvPicPr>
        <p:blipFill>
          <a:blip r:embed="rId3"/>
          <a:stretch>
            <a:fillRect/>
          </a:stretch>
        </p:blipFill>
        <p:spPr>
          <a:xfrm>
            <a:off x="1854518" y="4042529"/>
            <a:ext cx="4118491" cy="1306949"/>
          </a:xfrm>
          <a:prstGeom prst="rect">
            <a:avLst/>
          </a:prstGeom>
        </p:spPr>
      </p:pic>
      <p:pic>
        <p:nvPicPr>
          <p:cNvPr id="9" name="Image 3" descr="preencoded.png">    </p:cNvPr>
          <p:cNvPicPr>
            <a:picLocks noChangeAspect="1"/>
          </p:cNvPicPr>
          <p:nvPr/>
        </p:nvPicPr>
        <p:blipFill>
          <a:blip r:embed="rId4"/>
          <a:stretch>
            <a:fillRect/>
          </a:stretch>
        </p:blipFill>
        <p:spPr>
          <a:xfrm>
            <a:off x="3754160" y="4496633"/>
            <a:ext cx="318968" cy="398621"/>
          </a:xfrm>
          <a:prstGeom prst="rect">
            <a:avLst/>
          </a:prstGeom>
        </p:spPr>
      </p:pic>
      <p:sp>
        <p:nvSpPr>
          <p:cNvPr id="10" name="Text 4"/>
          <p:cNvSpPr/>
          <p:nvPr/>
        </p:nvSpPr>
        <p:spPr>
          <a:xfrm>
            <a:off x="6199823" y="426934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Nunito Sans Bold" pitchFamily="34" charset="0"/>
                <a:ea typeface="Nunito Sans Bold" pitchFamily="34" charset="-122"/>
                <a:cs typeface="Nunito Sans Bold" pitchFamily="34" charset="-120"/>
              </a:rPr>
              <a:t>Blockchain</a:t>
            </a:r>
            <a:endParaRPr lang="en-US" sz="2200" dirty="0"/>
          </a:p>
        </p:txBody>
      </p:sp>
      <p:sp>
        <p:nvSpPr>
          <p:cNvPr id="11" name="Text 5"/>
          <p:cNvSpPr/>
          <p:nvPr/>
        </p:nvSpPr>
        <p:spPr>
          <a:xfrm>
            <a:off x="6199823" y="4759762"/>
            <a:ext cx="2883456"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Transparent $50M Green Growth Fund</a:t>
            </a:r>
            <a:endParaRPr lang="en-US" sz="1750" dirty="0"/>
          </a:p>
        </p:txBody>
      </p:sp>
      <p:sp>
        <p:nvSpPr>
          <p:cNvPr id="12" name="Shape 6"/>
          <p:cNvSpPr/>
          <p:nvPr/>
        </p:nvSpPr>
        <p:spPr>
          <a:xfrm>
            <a:off x="6029682" y="5362575"/>
            <a:ext cx="7187803" cy="15240"/>
          </a:xfrm>
          <a:prstGeom prst="roundRect">
            <a:avLst>
              <a:gd name="adj" fmla="val 625116"/>
            </a:avLst>
          </a:prstGeom>
          <a:solidFill>
            <a:srgbClr val="196599"/>
          </a:solidFill>
          <a:ln/>
        </p:spPr>
      </p:sp>
      <p:pic>
        <p:nvPicPr>
          <p:cNvPr id="13" name="Image 4" descr="preencoded.png">    </p:cNvPr>
          <p:cNvPicPr>
            <a:picLocks noChangeAspect="1"/>
          </p:cNvPicPr>
          <p:nvPr/>
        </p:nvPicPr>
        <p:blipFill>
          <a:blip r:embed="rId5"/>
          <a:stretch>
            <a:fillRect/>
          </a:stretch>
        </p:blipFill>
        <p:spPr>
          <a:xfrm>
            <a:off x="824984" y="5406152"/>
            <a:ext cx="6177677" cy="1306949"/>
          </a:xfrm>
          <a:prstGeom prst="rect">
            <a:avLst/>
          </a:prstGeom>
        </p:spPr>
      </p:pic>
      <p:pic>
        <p:nvPicPr>
          <p:cNvPr id="14" name="Image 5" descr="preencoded.png">    </p:cNvPr>
          <p:cNvPicPr>
            <a:picLocks noChangeAspect="1"/>
          </p:cNvPicPr>
          <p:nvPr/>
        </p:nvPicPr>
        <p:blipFill>
          <a:blip r:embed="rId6"/>
          <a:stretch>
            <a:fillRect/>
          </a:stretch>
        </p:blipFill>
        <p:spPr>
          <a:xfrm>
            <a:off x="3754279" y="5860256"/>
            <a:ext cx="318968" cy="398621"/>
          </a:xfrm>
          <a:prstGeom prst="rect">
            <a:avLst/>
          </a:prstGeom>
        </p:spPr>
      </p:pic>
      <p:sp>
        <p:nvSpPr>
          <p:cNvPr id="15" name="Text 7"/>
          <p:cNvSpPr/>
          <p:nvPr/>
        </p:nvSpPr>
        <p:spPr>
          <a:xfrm>
            <a:off x="7229475" y="563296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Nunito Sans Bold" pitchFamily="34" charset="0"/>
                <a:ea typeface="Nunito Sans Bold" pitchFamily="34" charset="-122"/>
                <a:cs typeface="Nunito Sans Bold" pitchFamily="34" charset="-120"/>
              </a:rPr>
              <a:t>Brokers</a:t>
            </a:r>
            <a:endParaRPr lang="en-US" sz="2200" dirty="0"/>
          </a:p>
        </p:txBody>
      </p:sp>
      <p:sp>
        <p:nvSpPr>
          <p:cNvPr id="16" name="Text 8"/>
          <p:cNvSpPr/>
          <p:nvPr/>
        </p:nvSpPr>
        <p:spPr>
          <a:xfrm>
            <a:off x="7229475" y="6123384"/>
            <a:ext cx="3343394"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NVN as Neutral Broker (EU Green Deal, AfDB)</a:t>
            </a:r>
            <a:endParaRPr lang="en-US" sz="1750" dirty="0"/>
          </a:p>
        </p:txBody>
      </p:sp>
      <p:pic>
        <p:nvPicPr>
          <p:cNvPr id="17" name="Image 6" descr="preencoded.png">    </p:cNvPr>
          <p:cNvPicPr>
            <a:picLocks noChangeAspect="1"/>
          </p:cNvPicPr>
          <p:nvPr/>
        </p:nvPicPr>
        <p:blipFill>
          <a:blip r:embed="rId7"/>
          <a:stretch>
            <a:fillRect/>
          </a:stretch>
        </p:blipFill>
        <p:spPr>
          <a:xfrm>
            <a:off x="13505498" y="228600"/>
            <a:ext cx="896302" cy="52566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68561"/>
            <a:ext cx="6350794" cy="708779"/>
          </a:xfrm>
          <a:prstGeom prst="rect">
            <a:avLst/>
          </a:prstGeom>
          <a:noFill/>
          <a:ln/>
        </p:spPr>
        <p:txBody>
          <a:bodyPr wrap="none" lIns="0" tIns="0" rIns="0" bIns="0" rtlCol="0" anchor="t"/>
          <a:lstStyle/>
          <a:p>
            <a:pPr algn="l" indent="0" marL="0">
              <a:lnSpc>
                <a:spcPts val="5550"/>
              </a:lnSpc>
              <a:buNone/>
            </a:pPr>
            <a:r>
              <a:rPr lang="en-US" sz="4450" b="1" dirty="0">
                <a:solidFill>
                  <a:srgbClr val="FFFFFF"/>
                </a:solidFill>
                <a:latin typeface="Nunito Sans Bold" pitchFamily="34" charset="0"/>
                <a:ea typeface="Nunito Sans Bold" pitchFamily="34" charset="-122"/>
                <a:cs typeface="Nunito Sans Bold" pitchFamily="34" charset="-120"/>
              </a:rPr>
              <a:t>Implementation Process</a:t>
            </a:r>
            <a:endParaRPr lang="en-US" sz="4450" dirty="0"/>
          </a:p>
        </p:txBody>
      </p:sp>
      <p:pic>
        <p:nvPicPr>
          <p:cNvPr id="4" name="Image 1" descr="preencoded.png">    </p:cNvPr>
          <p:cNvPicPr>
            <a:picLocks noChangeAspect="1"/>
          </p:cNvPicPr>
          <p:nvPr/>
        </p:nvPicPr>
        <p:blipFill>
          <a:blip r:embed="rId2"/>
          <a:stretch>
            <a:fillRect/>
          </a:stretch>
        </p:blipFill>
        <p:spPr>
          <a:xfrm>
            <a:off x="6280190" y="1917502"/>
            <a:ext cx="1134070" cy="1360884"/>
          </a:xfrm>
          <a:prstGeom prst="rect">
            <a:avLst/>
          </a:prstGeom>
        </p:spPr>
      </p:pic>
      <p:sp>
        <p:nvSpPr>
          <p:cNvPr id="5" name="Text 1"/>
          <p:cNvSpPr/>
          <p:nvPr/>
        </p:nvSpPr>
        <p:spPr>
          <a:xfrm>
            <a:off x="7754422" y="214431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Nunito Sans Bold" pitchFamily="34" charset="0"/>
                <a:ea typeface="Nunito Sans Bold" pitchFamily="34" charset="-122"/>
                <a:cs typeface="Nunito Sans Bold" pitchFamily="34" charset="-120"/>
              </a:rPr>
              <a:t>Digital Twins</a:t>
            </a:r>
            <a:endParaRPr lang="en-US" sz="2200" dirty="0"/>
          </a:p>
        </p:txBody>
      </p:sp>
      <p:sp>
        <p:nvSpPr>
          <p:cNvPr id="6" name="Text 2"/>
          <p:cNvSpPr/>
          <p:nvPr/>
        </p:nvSpPr>
        <p:spPr>
          <a:xfrm>
            <a:off x="7754422" y="2634734"/>
            <a:ext cx="5519738"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Model biogas plant with live CO2 and ROI dashboards</a:t>
            </a:r>
            <a:endParaRPr lang="en-US" sz="1750" dirty="0"/>
          </a:p>
        </p:txBody>
      </p:sp>
      <p:pic>
        <p:nvPicPr>
          <p:cNvPr id="7" name="Image 2" descr="preencoded.png">    </p:cNvPr>
          <p:cNvPicPr>
            <a:picLocks noChangeAspect="1"/>
          </p:cNvPicPr>
          <p:nvPr/>
        </p:nvPicPr>
        <p:blipFill>
          <a:blip r:embed="rId3"/>
          <a:stretch>
            <a:fillRect/>
          </a:stretch>
        </p:blipFill>
        <p:spPr>
          <a:xfrm>
            <a:off x="6280190" y="3278386"/>
            <a:ext cx="1134070" cy="1360884"/>
          </a:xfrm>
          <a:prstGeom prst="rect">
            <a:avLst/>
          </a:prstGeom>
        </p:spPr>
      </p:pic>
      <p:sp>
        <p:nvSpPr>
          <p:cNvPr id="8" name="Text 3"/>
          <p:cNvSpPr/>
          <p:nvPr/>
        </p:nvSpPr>
        <p:spPr>
          <a:xfrm>
            <a:off x="7754422" y="350520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Nunito Sans Bold" pitchFamily="34" charset="0"/>
                <a:ea typeface="Nunito Sans Bold" pitchFamily="34" charset="-122"/>
                <a:cs typeface="Nunito Sans Bold" pitchFamily="34" charset="-120"/>
              </a:rPr>
              <a:t>Blockchain Ledger</a:t>
            </a:r>
            <a:endParaRPr lang="en-US" sz="2200" dirty="0"/>
          </a:p>
        </p:txBody>
      </p:sp>
      <p:sp>
        <p:nvSpPr>
          <p:cNvPr id="9" name="Text 4"/>
          <p:cNvSpPr/>
          <p:nvPr/>
        </p:nvSpPr>
        <p:spPr>
          <a:xfrm>
            <a:off x="7754422" y="3995618"/>
            <a:ext cx="5519738"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Record every dollar in $50M Green Fund</a:t>
            </a:r>
            <a:endParaRPr lang="en-US" sz="1750" dirty="0"/>
          </a:p>
        </p:txBody>
      </p:sp>
      <p:pic>
        <p:nvPicPr>
          <p:cNvPr id="10" name="Image 3" descr="preencoded.png">    </p:cNvPr>
          <p:cNvPicPr>
            <a:picLocks noChangeAspect="1"/>
          </p:cNvPicPr>
          <p:nvPr/>
        </p:nvPicPr>
        <p:blipFill>
          <a:blip r:embed="rId4"/>
          <a:stretch>
            <a:fillRect/>
          </a:stretch>
        </p:blipFill>
        <p:spPr>
          <a:xfrm>
            <a:off x="6280190" y="4639270"/>
            <a:ext cx="1134070" cy="1360884"/>
          </a:xfrm>
          <a:prstGeom prst="rect">
            <a:avLst/>
          </a:prstGeom>
        </p:spPr>
      </p:pic>
      <p:sp>
        <p:nvSpPr>
          <p:cNvPr id="11" name="Text 5"/>
          <p:cNvSpPr/>
          <p:nvPr/>
        </p:nvSpPr>
        <p:spPr>
          <a:xfrm>
            <a:off x="7754422" y="486608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Nunito Sans Bold" pitchFamily="34" charset="0"/>
                <a:ea typeface="Nunito Sans Bold" pitchFamily="34" charset="-122"/>
                <a:cs typeface="Nunito Sans Bold" pitchFamily="34" charset="-120"/>
              </a:rPr>
              <a:t>Brokers</a:t>
            </a:r>
            <a:endParaRPr lang="en-US" sz="2200" dirty="0"/>
          </a:p>
        </p:txBody>
      </p:sp>
      <p:sp>
        <p:nvSpPr>
          <p:cNvPr id="12" name="Text 6"/>
          <p:cNvSpPr/>
          <p:nvPr/>
        </p:nvSpPr>
        <p:spPr>
          <a:xfrm>
            <a:off x="7754422" y="5356503"/>
            <a:ext cx="5519738"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NVN facilitates deals like Kenya's M-KOPA success</a:t>
            </a:r>
            <a:endParaRPr lang="en-US" sz="1750" dirty="0"/>
          </a:p>
        </p:txBody>
      </p:sp>
      <p:pic>
        <p:nvPicPr>
          <p:cNvPr id="13" name="Image 4" descr="preencoded.png">    </p:cNvPr>
          <p:cNvPicPr>
            <a:picLocks noChangeAspect="1"/>
          </p:cNvPicPr>
          <p:nvPr/>
        </p:nvPicPr>
        <p:blipFill>
          <a:blip r:embed="rId5"/>
          <a:stretch>
            <a:fillRect/>
          </a:stretch>
        </p:blipFill>
        <p:spPr>
          <a:xfrm>
            <a:off x="6280190" y="6000155"/>
            <a:ext cx="1134070" cy="1360884"/>
          </a:xfrm>
          <a:prstGeom prst="rect">
            <a:avLst/>
          </a:prstGeom>
        </p:spPr>
      </p:pic>
      <p:sp>
        <p:nvSpPr>
          <p:cNvPr id="14" name="Text 7"/>
          <p:cNvSpPr/>
          <p:nvPr/>
        </p:nvSpPr>
        <p:spPr>
          <a:xfrm>
            <a:off x="7754422" y="622696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Nunito Sans Bold" pitchFamily="34" charset="0"/>
                <a:ea typeface="Nunito Sans Bold" pitchFamily="34" charset="-122"/>
                <a:cs typeface="Nunito Sans Bold" pitchFamily="34" charset="-120"/>
              </a:rPr>
              <a:t>Funding</a:t>
            </a:r>
            <a:endParaRPr lang="en-US" sz="2200" dirty="0"/>
          </a:p>
        </p:txBody>
      </p:sp>
      <p:sp>
        <p:nvSpPr>
          <p:cNvPr id="15" name="Text 8"/>
          <p:cNvSpPr/>
          <p:nvPr/>
        </p:nvSpPr>
        <p:spPr>
          <a:xfrm>
            <a:off x="7754422" y="6717387"/>
            <a:ext cx="5519738"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Secure investment for green projects</a:t>
            </a:r>
            <a:endParaRPr lang="en-US" sz="1750" dirty="0"/>
          </a:p>
        </p:txBody>
      </p:sp>
      <p:pic>
        <p:nvPicPr>
          <p:cNvPr id="16" name="Image 5" descr="preencoded.png">    </p:cNvPr>
          <p:cNvPicPr>
            <a:picLocks noChangeAspect="1"/>
          </p:cNvPicPr>
          <p:nvPr/>
        </p:nvPicPr>
        <p:blipFill>
          <a:blip r:embed="rId6"/>
          <a:stretch>
            <a:fillRect/>
          </a:stretch>
        </p:blipFill>
        <p:spPr>
          <a:xfrm>
            <a:off x="13505498" y="228600"/>
            <a:ext cx="896302" cy="52566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94009"/>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FFFFFF"/>
                </a:solidFill>
                <a:latin typeface="Nunito Sans Bold" pitchFamily="34" charset="0"/>
                <a:ea typeface="Nunito Sans Bold" pitchFamily="34" charset="-122"/>
                <a:cs typeface="Nunito Sans Bold" pitchFamily="34" charset="-120"/>
              </a:rPr>
              <a:t>Impact Metrics</a:t>
            </a:r>
            <a:endParaRPr lang="en-US" sz="4450" dirty="0"/>
          </a:p>
        </p:txBody>
      </p:sp>
      <p:sp>
        <p:nvSpPr>
          <p:cNvPr id="4" name="Shape 1"/>
          <p:cNvSpPr/>
          <p:nvPr/>
        </p:nvSpPr>
        <p:spPr>
          <a:xfrm>
            <a:off x="6280190" y="2642949"/>
            <a:ext cx="6993969" cy="3992642"/>
          </a:xfrm>
          <a:prstGeom prst="roundRect">
            <a:avLst>
              <a:gd name="adj" fmla="val 2386"/>
            </a:avLst>
          </a:prstGeom>
          <a:noFill/>
          <a:ln w="7620">
            <a:solidFill>
              <a:srgbClr val="FFFFFF">
                <a:alpha val="24000"/>
              </a:srgbClr>
            </a:solidFill>
            <a:prstDash val="solid"/>
          </a:ln>
        </p:spPr>
      </p:sp>
      <p:sp>
        <p:nvSpPr>
          <p:cNvPr id="5" name="Shape 2"/>
          <p:cNvSpPr/>
          <p:nvPr/>
        </p:nvSpPr>
        <p:spPr>
          <a:xfrm>
            <a:off x="6287810" y="2650569"/>
            <a:ext cx="6978015" cy="650319"/>
          </a:xfrm>
          <a:prstGeom prst="rect">
            <a:avLst/>
          </a:prstGeom>
          <a:solidFill>
            <a:srgbClr val="FFFFFF">
              <a:alpha val="4000"/>
            </a:srgbClr>
          </a:solidFill>
          <a:ln/>
        </p:spPr>
      </p:sp>
      <p:sp>
        <p:nvSpPr>
          <p:cNvPr id="6" name="Text 3"/>
          <p:cNvSpPr/>
          <p:nvPr/>
        </p:nvSpPr>
        <p:spPr>
          <a:xfrm>
            <a:off x="6515338" y="2794278"/>
            <a:ext cx="1868329"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Solution</a:t>
            </a:r>
            <a:endParaRPr lang="en-US" sz="1750" dirty="0"/>
          </a:p>
        </p:txBody>
      </p:sp>
      <p:sp>
        <p:nvSpPr>
          <p:cNvPr id="7" name="Text 4"/>
          <p:cNvSpPr/>
          <p:nvPr/>
        </p:nvSpPr>
        <p:spPr>
          <a:xfrm>
            <a:off x="8844915" y="2794278"/>
            <a:ext cx="1864519"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Case Study</a:t>
            </a:r>
            <a:endParaRPr lang="en-US" sz="1750" dirty="0"/>
          </a:p>
        </p:txBody>
      </p:sp>
      <p:sp>
        <p:nvSpPr>
          <p:cNvPr id="8" name="Text 5"/>
          <p:cNvSpPr/>
          <p:nvPr/>
        </p:nvSpPr>
        <p:spPr>
          <a:xfrm>
            <a:off x="11170682" y="2794278"/>
            <a:ext cx="1868329"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Impact</a:t>
            </a:r>
            <a:endParaRPr lang="en-US" sz="1750" dirty="0"/>
          </a:p>
        </p:txBody>
      </p:sp>
      <p:sp>
        <p:nvSpPr>
          <p:cNvPr id="9" name="Shape 6"/>
          <p:cNvSpPr/>
          <p:nvPr/>
        </p:nvSpPr>
        <p:spPr>
          <a:xfrm>
            <a:off x="6287810" y="3300889"/>
            <a:ext cx="6978015" cy="1013222"/>
          </a:xfrm>
          <a:prstGeom prst="rect">
            <a:avLst/>
          </a:prstGeom>
          <a:solidFill>
            <a:srgbClr val="000000">
              <a:alpha val="4000"/>
            </a:srgbClr>
          </a:solidFill>
          <a:ln/>
        </p:spPr>
      </p:sp>
      <p:sp>
        <p:nvSpPr>
          <p:cNvPr id="10" name="Text 7"/>
          <p:cNvSpPr/>
          <p:nvPr/>
        </p:nvSpPr>
        <p:spPr>
          <a:xfrm>
            <a:off x="6515338" y="3444597"/>
            <a:ext cx="1868329"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Digital Twins</a:t>
            </a:r>
            <a:endParaRPr lang="en-US" sz="1750" dirty="0"/>
          </a:p>
        </p:txBody>
      </p:sp>
      <p:sp>
        <p:nvSpPr>
          <p:cNvPr id="11" name="Text 8"/>
          <p:cNvSpPr/>
          <p:nvPr/>
        </p:nvSpPr>
        <p:spPr>
          <a:xfrm>
            <a:off x="8844915" y="3444597"/>
            <a:ext cx="1864519"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Singapore</a:t>
            </a:r>
            <a:endParaRPr lang="en-US" sz="1750" dirty="0"/>
          </a:p>
        </p:txBody>
      </p:sp>
      <p:sp>
        <p:nvSpPr>
          <p:cNvPr id="12" name="Text 9"/>
          <p:cNvSpPr/>
          <p:nvPr/>
        </p:nvSpPr>
        <p:spPr>
          <a:xfrm>
            <a:off x="11170682" y="3444597"/>
            <a:ext cx="1868329" cy="725805"/>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30% faster due diligence</a:t>
            </a:r>
            <a:endParaRPr lang="en-US" sz="1750" dirty="0"/>
          </a:p>
        </p:txBody>
      </p:sp>
      <p:sp>
        <p:nvSpPr>
          <p:cNvPr id="13" name="Shape 10"/>
          <p:cNvSpPr/>
          <p:nvPr/>
        </p:nvSpPr>
        <p:spPr>
          <a:xfrm>
            <a:off x="6287810" y="4314111"/>
            <a:ext cx="6978015" cy="650319"/>
          </a:xfrm>
          <a:prstGeom prst="rect">
            <a:avLst/>
          </a:prstGeom>
          <a:solidFill>
            <a:srgbClr val="FFFFFF">
              <a:alpha val="4000"/>
            </a:srgbClr>
          </a:solidFill>
          <a:ln/>
        </p:spPr>
      </p:sp>
      <p:sp>
        <p:nvSpPr>
          <p:cNvPr id="14" name="Text 11"/>
          <p:cNvSpPr/>
          <p:nvPr/>
        </p:nvSpPr>
        <p:spPr>
          <a:xfrm>
            <a:off x="6515338" y="4457819"/>
            <a:ext cx="1868329"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Blockchain</a:t>
            </a:r>
            <a:endParaRPr lang="en-US" sz="1750" dirty="0"/>
          </a:p>
        </p:txBody>
      </p:sp>
      <p:sp>
        <p:nvSpPr>
          <p:cNvPr id="15" name="Text 12"/>
          <p:cNvSpPr/>
          <p:nvPr/>
        </p:nvSpPr>
        <p:spPr>
          <a:xfrm>
            <a:off x="8844915" y="4457819"/>
            <a:ext cx="1864519"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Amsterdam</a:t>
            </a:r>
            <a:endParaRPr lang="en-US" sz="1750" dirty="0"/>
          </a:p>
        </p:txBody>
      </p:sp>
      <p:sp>
        <p:nvSpPr>
          <p:cNvPr id="16" name="Text 13"/>
          <p:cNvSpPr/>
          <p:nvPr/>
        </p:nvSpPr>
        <p:spPr>
          <a:xfrm>
            <a:off x="11170682" y="4457819"/>
            <a:ext cx="1868329"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40% fraud reduction</a:t>
            </a:r>
            <a:endParaRPr lang="en-US" sz="1750" dirty="0"/>
          </a:p>
        </p:txBody>
      </p:sp>
      <p:sp>
        <p:nvSpPr>
          <p:cNvPr id="17" name="Shape 14"/>
          <p:cNvSpPr/>
          <p:nvPr/>
        </p:nvSpPr>
        <p:spPr>
          <a:xfrm>
            <a:off x="6287810" y="4964430"/>
            <a:ext cx="6978015" cy="1013222"/>
          </a:xfrm>
          <a:prstGeom prst="rect">
            <a:avLst/>
          </a:prstGeom>
          <a:solidFill>
            <a:srgbClr val="000000">
              <a:alpha val="4000"/>
            </a:srgbClr>
          </a:solidFill>
          <a:ln/>
        </p:spPr>
      </p:sp>
      <p:sp>
        <p:nvSpPr>
          <p:cNvPr id="18" name="Text 15"/>
          <p:cNvSpPr/>
          <p:nvPr/>
        </p:nvSpPr>
        <p:spPr>
          <a:xfrm>
            <a:off x="6515338" y="5108138"/>
            <a:ext cx="1868329"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Brokers</a:t>
            </a:r>
            <a:endParaRPr lang="en-US" sz="1750" dirty="0"/>
          </a:p>
        </p:txBody>
      </p:sp>
      <p:sp>
        <p:nvSpPr>
          <p:cNvPr id="19" name="Text 16"/>
          <p:cNvSpPr/>
          <p:nvPr/>
        </p:nvSpPr>
        <p:spPr>
          <a:xfrm>
            <a:off x="8844915" y="5108138"/>
            <a:ext cx="1864519"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Kenya</a:t>
            </a:r>
            <a:endParaRPr lang="en-US" sz="1750" dirty="0"/>
          </a:p>
        </p:txBody>
      </p:sp>
      <p:sp>
        <p:nvSpPr>
          <p:cNvPr id="20" name="Text 17"/>
          <p:cNvSpPr/>
          <p:nvPr/>
        </p:nvSpPr>
        <p:spPr>
          <a:xfrm>
            <a:off x="11170682" y="5108138"/>
            <a:ext cx="1868329" cy="725805"/>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$200M mobilized for solar</a:t>
            </a:r>
            <a:endParaRPr lang="en-US" sz="1750" dirty="0"/>
          </a:p>
        </p:txBody>
      </p:sp>
      <p:sp>
        <p:nvSpPr>
          <p:cNvPr id="21" name="Shape 18"/>
          <p:cNvSpPr/>
          <p:nvPr/>
        </p:nvSpPr>
        <p:spPr>
          <a:xfrm>
            <a:off x="6287810" y="5977652"/>
            <a:ext cx="6978015" cy="650319"/>
          </a:xfrm>
          <a:prstGeom prst="rect">
            <a:avLst/>
          </a:prstGeom>
          <a:solidFill>
            <a:srgbClr val="FFFFFF">
              <a:alpha val="4000"/>
            </a:srgbClr>
          </a:solidFill>
          <a:ln/>
        </p:spPr>
      </p:sp>
      <p:sp>
        <p:nvSpPr>
          <p:cNvPr id="22" name="Text 19"/>
          <p:cNvSpPr/>
          <p:nvPr/>
        </p:nvSpPr>
        <p:spPr>
          <a:xfrm>
            <a:off x="6515338" y="6121360"/>
            <a:ext cx="1868329"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Triad Framework</a:t>
            </a:r>
            <a:endParaRPr lang="en-US" sz="1750" dirty="0"/>
          </a:p>
        </p:txBody>
      </p:sp>
      <p:sp>
        <p:nvSpPr>
          <p:cNvPr id="23" name="Text 20"/>
          <p:cNvSpPr/>
          <p:nvPr/>
        </p:nvSpPr>
        <p:spPr>
          <a:xfrm>
            <a:off x="8844915" y="6121360"/>
            <a:ext cx="1864519"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Bulawayo (target)</a:t>
            </a:r>
            <a:endParaRPr lang="en-US" sz="1750" dirty="0"/>
          </a:p>
        </p:txBody>
      </p:sp>
      <p:sp>
        <p:nvSpPr>
          <p:cNvPr id="24" name="Text 21"/>
          <p:cNvSpPr/>
          <p:nvPr/>
        </p:nvSpPr>
        <p:spPr>
          <a:xfrm>
            <a:off x="11170682" y="6121360"/>
            <a:ext cx="1868329"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$365M in green finance</a:t>
            </a:r>
            <a:endParaRPr lang="en-US" sz="1750" dirty="0"/>
          </a:p>
        </p:txBody>
      </p:sp>
      <p:pic>
        <p:nvPicPr>
          <p:cNvPr id="25" name="Image 1" descr="preencoded.png">    </p:cNvPr>
          <p:cNvPicPr>
            <a:picLocks noChangeAspect="1"/>
          </p:cNvPicPr>
          <p:nvPr/>
        </p:nvPicPr>
        <p:blipFill>
          <a:blip r:embed="rId2"/>
          <a:stretch>
            <a:fillRect/>
          </a:stretch>
        </p:blipFill>
        <p:spPr>
          <a:xfrm>
            <a:off x="13505498" y="228600"/>
            <a:ext cx="896302" cy="52566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68291"/>
            <a:ext cx="8279606" cy="708779"/>
          </a:xfrm>
          <a:prstGeom prst="rect">
            <a:avLst/>
          </a:prstGeom>
          <a:noFill/>
          <a:ln/>
        </p:spPr>
        <p:txBody>
          <a:bodyPr wrap="none" lIns="0" tIns="0" rIns="0" bIns="0" rtlCol="0" anchor="t"/>
          <a:lstStyle/>
          <a:p>
            <a:pPr algn="l" indent="0" marL="0">
              <a:lnSpc>
                <a:spcPts val="5550"/>
              </a:lnSpc>
              <a:buNone/>
            </a:pPr>
            <a:r>
              <a:rPr lang="en-US" sz="4450" b="1" dirty="0">
                <a:solidFill>
                  <a:srgbClr val="FFFFFF"/>
                </a:solidFill>
                <a:latin typeface="Nunito Sans Bold" pitchFamily="34" charset="0"/>
                <a:ea typeface="Nunito Sans Bold" pitchFamily="34" charset="-122"/>
                <a:cs typeface="Nunito Sans Bold" pitchFamily="34" charset="-120"/>
              </a:rPr>
              <a:t>Kenya's M-KOPA Success Story</a:t>
            </a:r>
            <a:endParaRPr lang="en-US" sz="4450" dirty="0"/>
          </a:p>
        </p:txBody>
      </p:sp>
      <p:pic>
        <p:nvPicPr>
          <p:cNvPr id="3" name="Image 0" descr="preencoded.png">    </p:cNvPr>
          <p:cNvPicPr>
            <a:picLocks noChangeAspect="1"/>
          </p:cNvPicPr>
          <p:nvPr/>
        </p:nvPicPr>
        <p:blipFill>
          <a:blip r:embed="rId1"/>
          <a:stretch>
            <a:fillRect/>
          </a:stretch>
        </p:blipFill>
        <p:spPr>
          <a:xfrm>
            <a:off x="793790" y="2730698"/>
            <a:ext cx="3933349" cy="2430899"/>
          </a:xfrm>
          <a:prstGeom prst="rect">
            <a:avLst/>
          </a:prstGeom>
        </p:spPr>
      </p:pic>
      <p:sp>
        <p:nvSpPr>
          <p:cNvPr id="4" name="Text 1"/>
          <p:cNvSpPr/>
          <p:nvPr/>
        </p:nvSpPr>
        <p:spPr>
          <a:xfrm>
            <a:off x="793790" y="544508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Nunito Sans Bold" pitchFamily="34" charset="0"/>
                <a:ea typeface="Nunito Sans Bold" pitchFamily="34" charset="-122"/>
                <a:cs typeface="Nunito Sans Bold" pitchFamily="34" charset="-120"/>
              </a:rPr>
              <a:t>Before</a:t>
            </a:r>
            <a:endParaRPr lang="en-US" sz="2200" dirty="0"/>
          </a:p>
        </p:txBody>
      </p:sp>
      <p:sp>
        <p:nvSpPr>
          <p:cNvPr id="5" name="Text 2"/>
          <p:cNvSpPr/>
          <p:nvPr/>
        </p:nvSpPr>
        <p:spPr>
          <a:xfrm>
            <a:off x="793790" y="5935504"/>
            <a:ext cx="3933349"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Unelectrified homes, limited economic activity</a:t>
            </a:r>
            <a:endParaRPr lang="en-US" sz="1750" dirty="0"/>
          </a:p>
        </p:txBody>
      </p:sp>
      <p:pic>
        <p:nvPicPr>
          <p:cNvPr id="6" name="Image 1" descr="preencoded.png">    </p:cNvPr>
          <p:cNvPicPr>
            <a:picLocks noChangeAspect="1"/>
          </p:cNvPicPr>
          <p:nvPr/>
        </p:nvPicPr>
        <p:blipFill>
          <a:blip r:embed="rId2"/>
          <a:stretch>
            <a:fillRect/>
          </a:stretch>
        </p:blipFill>
        <p:spPr>
          <a:xfrm>
            <a:off x="5067300" y="2730698"/>
            <a:ext cx="3933349" cy="2430899"/>
          </a:xfrm>
          <a:prstGeom prst="rect">
            <a:avLst/>
          </a:prstGeom>
        </p:spPr>
      </p:pic>
      <p:sp>
        <p:nvSpPr>
          <p:cNvPr id="7" name="Text 3"/>
          <p:cNvSpPr/>
          <p:nvPr/>
        </p:nvSpPr>
        <p:spPr>
          <a:xfrm>
            <a:off x="5067300" y="544508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Nunito Sans Bold" pitchFamily="34" charset="0"/>
                <a:ea typeface="Nunito Sans Bold" pitchFamily="34" charset="-122"/>
                <a:cs typeface="Nunito Sans Bold" pitchFamily="34" charset="-120"/>
              </a:rPr>
              <a:t>After</a:t>
            </a:r>
            <a:endParaRPr lang="en-US" sz="2200" dirty="0"/>
          </a:p>
        </p:txBody>
      </p:sp>
      <p:sp>
        <p:nvSpPr>
          <p:cNvPr id="8" name="Text 4"/>
          <p:cNvSpPr/>
          <p:nvPr/>
        </p:nvSpPr>
        <p:spPr>
          <a:xfrm>
            <a:off x="5067300" y="5935504"/>
            <a:ext cx="3933349"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1M homes electrified, 5,000 jobs created</a:t>
            </a:r>
            <a:endParaRPr lang="en-US" sz="1750" dirty="0"/>
          </a:p>
        </p:txBody>
      </p:sp>
      <p:pic>
        <p:nvPicPr>
          <p:cNvPr id="9" name="Image 2" descr="preencoded.png">    </p:cNvPr>
          <p:cNvPicPr>
            <a:picLocks noChangeAspect="1"/>
          </p:cNvPicPr>
          <p:nvPr/>
        </p:nvPicPr>
        <p:blipFill>
          <a:blip r:embed="rId3"/>
          <a:stretch>
            <a:fillRect/>
          </a:stretch>
        </p:blipFill>
        <p:spPr>
          <a:xfrm>
            <a:off x="9340810" y="2730698"/>
            <a:ext cx="3933349" cy="2430899"/>
          </a:xfrm>
          <a:prstGeom prst="rect">
            <a:avLst/>
          </a:prstGeom>
        </p:spPr>
      </p:pic>
      <p:sp>
        <p:nvSpPr>
          <p:cNvPr id="10" name="Text 5"/>
          <p:cNvSpPr/>
          <p:nvPr/>
        </p:nvSpPr>
        <p:spPr>
          <a:xfrm>
            <a:off x="9340810" y="544508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Nunito Sans Bold" pitchFamily="34" charset="0"/>
                <a:ea typeface="Nunito Sans Bold" pitchFamily="34" charset="-122"/>
                <a:cs typeface="Nunito Sans Bold" pitchFamily="34" charset="-120"/>
              </a:rPr>
              <a:t>Implementation</a:t>
            </a:r>
            <a:endParaRPr lang="en-US" sz="2200" dirty="0"/>
          </a:p>
        </p:txBody>
      </p:sp>
      <p:sp>
        <p:nvSpPr>
          <p:cNvPr id="11" name="Text 6"/>
          <p:cNvSpPr/>
          <p:nvPr/>
        </p:nvSpPr>
        <p:spPr>
          <a:xfrm>
            <a:off x="9340810" y="5935504"/>
            <a:ext cx="3933349" cy="725805"/>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Combined EU grants with private equity and World Bank tools</a:t>
            </a:r>
            <a:endParaRPr lang="en-US" sz="1750" dirty="0"/>
          </a:p>
        </p:txBody>
      </p:sp>
      <p:pic>
        <p:nvPicPr>
          <p:cNvPr id="12" name="Image 3" descr="preencoded.png">    </p:cNvPr>
          <p:cNvPicPr>
            <a:picLocks noChangeAspect="1"/>
          </p:cNvPicPr>
          <p:nvPr/>
        </p:nvPicPr>
        <p:blipFill>
          <a:blip r:embed="rId4"/>
          <a:stretch>
            <a:fillRect/>
          </a:stretch>
        </p:blipFill>
        <p:spPr>
          <a:xfrm>
            <a:off x="13505498" y="228600"/>
            <a:ext cx="896302" cy="52566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49573"/>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FFFFFF"/>
                </a:solidFill>
                <a:latin typeface="Nunito Sans Bold" pitchFamily="34" charset="0"/>
                <a:ea typeface="Nunito Sans Bold" pitchFamily="34" charset="-122"/>
                <a:cs typeface="Nunito Sans Bold" pitchFamily="34" charset="-120"/>
              </a:rPr>
              <a:t>Success Factors</a:t>
            </a:r>
            <a:endParaRPr lang="en-US" sz="4450" dirty="0"/>
          </a:p>
        </p:txBody>
      </p:sp>
      <p:sp>
        <p:nvSpPr>
          <p:cNvPr id="3" name="Text 1"/>
          <p:cNvSpPr/>
          <p:nvPr/>
        </p:nvSpPr>
        <p:spPr>
          <a:xfrm>
            <a:off x="1561028" y="4087892"/>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FFFFFF"/>
                </a:solidFill>
                <a:latin typeface="Nunito Sans Bold" pitchFamily="34" charset="0"/>
                <a:ea typeface="Nunito Sans Bold" pitchFamily="34" charset="-122"/>
                <a:cs typeface="Nunito Sans Bold" pitchFamily="34" charset="-120"/>
              </a:rPr>
              <a:t>Technology</a:t>
            </a:r>
            <a:endParaRPr lang="en-US" sz="2200" dirty="0"/>
          </a:p>
        </p:txBody>
      </p:sp>
      <p:sp>
        <p:nvSpPr>
          <p:cNvPr id="4" name="Text 2"/>
          <p:cNvSpPr/>
          <p:nvPr/>
        </p:nvSpPr>
        <p:spPr>
          <a:xfrm>
            <a:off x="793790" y="4578310"/>
            <a:ext cx="3602474" cy="725805"/>
          </a:xfrm>
          <a:prstGeom prst="rect">
            <a:avLst/>
          </a:prstGeom>
          <a:noFill/>
          <a:ln/>
        </p:spPr>
        <p:txBody>
          <a:bodyPr wrap="square" lIns="0" tIns="0" rIns="0" bIns="0" rtlCol="0" anchor="t"/>
          <a:lstStyle/>
          <a:p>
            <a:pPr algn="r"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Digital twins and blockchain provide transparency</a:t>
            </a:r>
            <a:endParaRPr lang="en-US" sz="1750" dirty="0"/>
          </a:p>
        </p:txBody>
      </p:sp>
      <p:pic>
        <p:nvPicPr>
          <p:cNvPr id="5" name="Image 0" descr="preencoded.png">    </p:cNvPr>
          <p:cNvPicPr>
            <a:picLocks noChangeAspect="1"/>
          </p:cNvPicPr>
          <p:nvPr/>
        </p:nvPicPr>
        <p:blipFill>
          <a:blip r:embed="rId1"/>
          <a:stretch>
            <a:fillRect/>
          </a:stretch>
        </p:blipFill>
        <p:spPr>
          <a:xfrm>
            <a:off x="4849892" y="2511981"/>
            <a:ext cx="4368046" cy="4368046"/>
          </a:xfrm>
          <a:prstGeom prst="rect">
            <a:avLst/>
          </a:prstGeom>
        </p:spPr>
      </p:pic>
      <p:pic>
        <p:nvPicPr>
          <p:cNvPr id="6" name="Image 1" descr="preencoded.png">    </p:cNvPr>
          <p:cNvPicPr>
            <a:picLocks noChangeAspect="1"/>
          </p:cNvPicPr>
          <p:nvPr/>
        </p:nvPicPr>
        <p:blipFill>
          <a:blip r:embed="rId2"/>
          <a:stretch>
            <a:fillRect/>
          </a:stretch>
        </p:blipFill>
        <p:spPr>
          <a:xfrm>
            <a:off x="5335429" y="4483775"/>
            <a:ext cx="339328" cy="424220"/>
          </a:xfrm>
          <a:prstGeom prst="rect">
            <a:avLst/>
          </a:prstGeom>
        </p:spPr>
      </p:pic>
      <p:sp>
        <p:nvSpPr>
          <p:cNvPr id="7" name="Text 3"/>
          <p:cNvSpPr/>
          <p:nvPr/>
        </p:nvSpPr>
        <p:spPr>
          <a:xfrm>
            <a:off x="9558099" y="309229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Nunito Sans Bold" pitchFamily="34" charset="0"/>
                <a:ea typeface="Nunito Sans Bold" pitchFamily="34" charset="-122"/>
                <a:cs typeface="Nunito Sans Bold" pitchFamily="34" charset="-120"/>
              </a:rPr>
              <a:t>Trust</a:t>
            </a:r>
            <a:endParaRPr lang="en-US" sz="2200" dirty="0"/>
          </a:p>
        </p:txBody>
      </p:sp>
      <p:sp>
        <p:nvSpPr>
          <p:cNvPr id="8" name="Text 4"/>
          <p:cNvSpPr/>
          <p:nvPr/>
        </p:nvSpPr>
        <p:spPr>
          <a:xfrm>
            <a:off x="9558099" y="3582710"/>
            <a:ext cx="3716060"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MIGA insurance mitigates risks</a:t>
            </a:r>
            <a:endParaRPr lang="en-US" sz="1750" dirty="0"/>
          </a:p>
        </p:txBody>
      </p:sp>
      <p:pic>
        <p:nvPicPr>
          <p:cNvPr id="9" name="Image 2" descr="preencoded.png">    </p:cNvPr>
          <p:cNvPicPr>
            <a:picLocks noChangeAspect="1"/>
          </p:cNvPicPr>
          <p:nvPr/>
        </p:nvPicPr>
        <p:blipFill>
          <a:blip r:embed="rId3"/>
          <a:stretch>
            <a:fillRect/>
          </a:stretch>
        </p:blipFill>
        <p:spPr>
          <a:xfrm>
            <a:off x="4849892" y="2511981"/>
            <a:ext cx="4368046" cy="4368046"/>
          </a:xfrm>
          <a:prstGeom prst="rect">
            <a:avLst/>
          </a:prstGeom>
        </p:spPr>
      </p:pic>
      <p:pic>
        <p:nvPicPr>
          <p:cNvPr id="10" name="Image 3" descr="preencoded.png">    </p:cNvPr>
          <p:cNvPicPr>
            <a:picLocks noChangeAspect="1"/>
          </p:cNvPicPr>
          <p:nvPr/>
        </p:nvPicPr>
        <p:blipFill>
          <a:blip r:embed="rId4"/>
          <a:stretch>
            <a:fillRect/>
          </a:stretch>
        </p:blipFill>
        <p:spPr>
          <a:xfrm>
            <a:off x="7628573" y="3159800"/>
            <a:ext cx="339328" cy="424220"/>
          </a:xfrm>
          <a:prstGeom prst="rect">
            <a:avLst/>
          </a:prstGeom>
        </p:spPr>
      </p:pic>
      <p:sp>
        <p:nvSpPr>
          <p:cNvPr id="11" name="Text 5"/>
          <p:cNvSpPr/>
          <p:nvPr/>
        </p:nvSpPr>
        <p:spPr>
          <a:xfrm>
            <a:off x="9558099" y="544639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Nunito Sans Bold" pitchFamily="34" charset="0"/>
                <a:ea typeface="Nunito Sans Bold" pitchFamily="34" charset="-122"/>
                <a:cs typeface="Nunito Sans Bold" pitchFamily="34" charset="-120"/>
              </a:rPr>
              <a:t>Partnerships</a:t>
            </a:r>
            <a:endParaRPr lang="en-US" sz="2200" dirty="0"/>
          </a:p>
        </p:txBody>
      </p:sp>
      <p:sp>
        <p:nvSpPr>
          <p:cNvPr id="12" name="Text 6"/>
          <p:cNvSpPr/>
          <p:nvPr/>
        </p:nvSpPr>
        <p:spPr>
          <a:xfrm>
            <a:off x="9558099" y="5936813"/>
            <a:ext cx="3716060"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NVN leverages neutrality as broker</a:t>
            </a:r>
            <a:endParaRPr lang="en-US" sz="1750" dirty="0"/>
          </a:p>
        </p:txBody>
      </p:sp>
      <p:pic>
        <p:nvPicPr>
          <p:cNvPr id="13" name="Image 4" descr="preencoded.png">    </p:cNvPr>
          <p:cNvPicPr>
            <a:picLocks noChangeAspect="1"/>
          </p:cNvPicPr>
          <p:nvPr/>
        </p:nvPicPr>
        <p:blipFill>
          <a:blip r:embed="rId5"/>
          <a:stretch>
            <a:fillRect/>
          </a:stretch>
        </p:blipFill>
        <p:spPr>
          <a:xfrm>
            <a:off x="4849892" y="2511981"/>
            <a:ext cx="4368046" cy="4368046"/>
          </a:xfrm>
          <a:prstGeom prst="rect">
            <a:avLst/>
          </a:prstGeom>
        </p:spPr>
      </p:pic>
      <p:pic>
        <p:nvPicPr>
          <p:cNvPr id="14" name="Image 5" descr="preencoded.png">    </p:cNvPr>
          <p:cNvPicPr>
            <a:picLocks noChangeAspect="1"/>
          </p:cNvPicPr>
          <p:nvPr/>
        </p:nvPicPr>
        <p:blipFill>
          <a:blip r:embed="rId6"/>
          <a:stretch>
            <a:fillRect/>
          </a:stretch>
        </p:blipFill>
        <p:spPr>
          <a:xfrm>
            <a:off x="7628573" y="5807750"/>
            <a:ext cx="339328" cy="424220"/>
          </a:xfrm>
          <a:prstGeom prst="rect">
            <a:avLst/>
          </a:prstGeom>
        </p:spPr>
      </p:pic>
      <p:pic>
        <p:nvPicPr>
          <p:cNvPr id="15" name="Image 6" descr="preencoded.png">    </p:cNvPr>
          <p:cNvPicPr>
            <a:picLocks noChangeAspect="1"/>
          </p:cNvPicPr>
          <p:nvPr/>
        </p:nvPicPr>
        <p:blipFill>
          <a:blip r:embed="rId7"/>
          <a:stretch>
            <a:fillRect/>
          </a:stretch>
        </p:blipFill>
        <p:spPr>
          <a:xfrm>
            <a:off x="13505498" y="228600"/>
            <a:ext cx="896302" cy="52566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36151"/>
            <a:ext cx="7418308" cy="708779"/>
          </a:xfrm>
          <a:prstGeom prst="rect">
            <a:avLst/>
          </a:prstGeom>
          <a:noFill/>
          <a:ln/>
        </p:spPr>
        <p:txBody>
          <a:bodyPr wrap="none" lIns="0" tIns="0" rIns="0" bIns="0" rtlCol="0" anchor="t"/>
          <a:lstStyle/>
          <a:p>
            <a:pPr algn="l" indent="0" marL="0">
              <a:lnSpc>
                <a:spcPts val="5550"/>
              </a:lnSpc>
              <a:buNone/>
            </a:pPr>
            <a:r>
              <a:rPr lang="en-US" sz="4450" b="1" dirty="0">
                <a:solidFill>
                  <a:srgbClr val="FFFFFF"/>
                </a:solidFill>
                <a:latin typeface="Nunito Sans Bold" pitchFamily="34" charset="0"/>
                <a:ea typeface="Nunito Sans Bold" pitchFamily="34" charset="-122"/>
                <a:cs typeface="Nunito Sans Bold" pitchFamily="34" charset="-120"/>
              </a:rPr>
              <a:t>Bulawayo's Green Roadmap</a:t>
            </a:r>
            <a:endParaRPr lang="en-US" sz="4450" dirty="0"/>
          </a:p>
        </p:txBody>
      </p:sp>
      <p:sp>
        <p:nvSpPr>
          <p:cNvPr id="4" name="Shape 1"/>
          <p:cNvSpPr/>
          <p:nvPr/>
        </p:nvSpPr>
        <p:spPr>
          <a:xfrm>
            <a:off x="1048941" y="1685092"/>
            <a:ext cx="30480" cy="5908238"/>
          </a:xfrm>
          <a:prstGeom prst="roundRect">
            <a:avLst>
              <a:gd name="adj" fmla="val 312558"/>
            </a:avLst>
          </a:prstGeom>
          <a:solidFill>
            <a:srgbClr val="196599"/>
          </a:solidFill>
          <a:ln/>
        </p:spPr>
      </p:sp>
      <p:sp>
        <p:nvSpPr>
          <p:cNvPr id="5" name="Shape 2"/>
          <p:cNvSpPr/>
          <p:nvPr/>
        </p:nvSpPr>
        <p:spPr>
          <a:xfrm>
            <a:off x="1273612" y="2180153"/>
            <a:ext cx="680442" cy="30480"/>
          </a:xfrm>
          <a:prstGeom prst="roundRect">
            <a:avLst>
              <a:gd name="adj" fmla="val 312558"/>
            </a:avLst>
          </a:prstGeom>
          <a:solidFill>
            <a:srgbClr val="196599"/>
          </a:solidFill>
          <a:ln/>
        </p:spPr>
      </p:sp>
      <p:sp>
        <p:nvSpPr>
          <p:cNvPr id="6" name="Shape 3"/>
          <p:cNvSpPr/>
          <p:nvPr/>
        </p:nvSpPr>
        <p:spPr>
          <a:xfrm>
            <a:off x="793790" y="1940243"/>
            <a:ext cx="510302" cy="510302"/>
          </a:xfrm>
          <a:prstGeom prst="roundRect">
            <a:avLst>
              <a:gd name="adj" fmla="val 18669"/>
            </a:avLst>
          </a:prstGeom>
          <a:solidFill>
            <a:srgbClr val="004C80"/>
          </a:solidFill>
          <a:ln w="7620">
            <a:solidFill>
              <a:srgbClr val="196599"/>
            </a:solidFill>
            <a:prstDash val="solid"/>
          </a:ln>
        </p:spPr>
      </p:sp>
      <p:pic>
        <p:nvPicPr>
          <p:cNvPr id="7" name="Image 1" descr="preencoded.png">    </p:cNvPr>
          <p:cNvPicPr>
            <a:picLocks noChangeAspect="1"/>
          </p:cNvPicPr>
          <p:nvPr/>
        </p:nvPicPr>
        <p:blipFill>
          <a:blip r:embed="rId2"/>
          <a:stretch>
            <a:fillRect/>
          </a:stretch>
        </p:blipFill>
        <p:spPr>
          <a:xfrm>
            <a:off x="878860" y="1982748"/>
            <a:ext cx="340162" cy="425291"/>
          </a:xfrm>
          <a:prstGeom prst="rect">
            <a:avLst/>
          </a:prstGeom>
        </p:spPr>
      </p:pic>
      <p:sp>
        <p:nvSpPr>
          <p:cNvPr id="8" name="Text 4"/>
          <p:cNvSpPr/>
          <p:nvPr/>
        </p:nvSpPr>
        <p:spPr>
          <a:xfrm>
            <a:off x="2183011" y="191190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Nunito Sans Bold" pitchFamily="34" charset="0"/>
                <a:ea typeface="Nunito Sans Bold" pitchFamily="34" charset="-122"/>
                <a:cs typeface="Nunito Sans Bold" pitchFamily="34" charset="-120"/>
              </a:rPr>
              <a:t>2025</a:t>
            </a:r>
            <a:endParaRPr lang="en-US" sz="2200" dirty="0"/>
          </a:p>
        </p:txBody>
      </p:sp>
      <p:sp>
        <p:nvSpPr>
          <p:cNvPr id="9" name="Text 5"/>
          <p:cNvSpPr/>
          <p:nvPr/>
        </p:nvSpPr>
        <p:spPr>
          <a:xfrm>
            <a:off x="2183011" y="2402324"/>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Launch Digital Twin pilot projects</a:t>
            </a:r>
            <a:endParaRPr lang="en-US" sz="1750" dirty="0"/>
          </a:p>
        </p:txBody>
      </p:sp>
      <p:sp>
        <p:nvSpPr>
          <p:cNvPr id="10" name="Shape 6"/>
          <p:cNvSpPr/>
          <p:nvPr/>
        </p:nvSpPr>
        <p:spPr>
          <a:xfrm>
            <a:off x="1273612" y="3713917"/>
            <a:ext cx="680442" cy="30480"/>
          </a:xfrm>
          <a:prstGeom prst="roundRect">
            <a:avLst>
              <a:gd name="adj" fmla="val 312558"/>
            </a:avLst>
          </a:prstGeom>
          <a:solidFill>
            <a:srgbClr val="196599"/>
          </a:solidFill>
          <a:ln/>
        </p:spPr>
      </p:sp>
      <p:sp>
        <p:nvSpPr>
          <p:cNvPr id="11" name="Shape 7"/>
          <p:cNvSpPr/>
          <p:nvPr/>
        </p:nvSpPr>
        <p:spPr>
          <a:xfrm>
            <a:off x="793790" y="3474006"/>
            <a:ext cx="510302" cy="510302"/>
          </a:xfrm>
          <a:prstGeom prst="roundRect">
            <a:avLst>
              <a:gd name="adj" fmla="val 18669"/>
            </a:avLst>
          </a:prstGeom>
          <a:solidFill>
            <a:srgbClr val="004C80"/>
          </a:solidFill>
          <a:ln w="7620">
            <a:solidFill>
              <a:srgbClr val="196599"/>
            </a:solidFill>
            <a:prstDash val="solid"/>
          </a:ln>
        </p:spPr>
      </p:sp>
      <p:pic>
        <p:nvPicPr>
          <p:cNvPr id="12" name="Image 2" descr="preencoded.png">    </p:cNvPr>
          <p:cNvPicPr>
            <a:picLocks noChangeAspect="1"/>
          </p:cNvPicPr>
          <p:nvPr/>
        </p:nvPicPr>
        <p:blipFill>
          <a:blip r:embed="rId3"/>
          <a:stretch>
            <a:fillRect/>
          </a:stretch>
        </p:blipFill>
        <p:spPr>
          <a:xfrm>
            <a:off x="878860" y="3516511"/>
            <a:ext cx="340162" cy="425291"/>
          </a:xfrm>
          <a:prstGeom prst="rect">
            <a:avLst/>
          </a:prstGeom>
        </p:spPr>
      </p:pic>
      <p:sp>
        <p:nvSpPr>
          <p:cNvPr id="13" name="Text 8"/>
          <p:cNvSpPr/>
          <p:nvPr/>
        </p:nvSpPr>
        <p:spPr>
          <a:xfrm>
            <a:off x="2183011" y="344566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Nunito Sans Bold" pitchFamily="34" charset="0"/>
                <a:ea typeface="Nunito Sans Bold" pitchFamily="34" charset="-122"/>
                <a:cs typeface="Nunito Sans Bold" pitchFamily="34" charset="-120"/>
              </a:rPr>
              <a:t>2026</a:t>
            </a:r>
            <a:endParaRPr lang="en-US" sz="2200" dirty="0"/>
          </a:p>
        </p:txBody>
      </p:sp>
      <p:sp>
        <p:nvSpPr>
          <p:cNvPr id="14" name="Text 9"/>
          <p:cNvSpPr/>
          <p:nvPr/>
        </p:nvSpPr>
        <p:spPr>
          <a:xfrm>
            <a:off x="2183011" y="3936087"/>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Secure $50M Green Fund</a:t>
            </a:r>
            <a:endParaRPr lang="en-US" sz="1750" dirty="0"/>
          </a:p>
        </p:txBody>
      </p:sp>
      <p:sp>
        <p:nvSpPr>
          <p:cNvPr id="15" name="Shape 10"/>
          <p:cNvSpPr/>
          <p:nvPr/>
        </p:nvSpPr>
        <p:spPr>
          <a:xfrm>
            <a:off x="1273612" y="5247680"/>
            <a:ext cx="680442" cy="30480"/>
          </a:xfrm>
          <a:prstGeom prst="roundRect">
            <a:avLst>
              <a:gd name="adj" fmla="val 312558"/>
            </a:avLst>
          </a:prstGeom>
          <a:solidFill>
            <a:srgbClr val="196599"/>
          </a:solidFill>
          <a:ln/>
        </p:spPr>
      </p:sp>
      <p:sp>
        <p:nvSpPr>
          <p:cNvPr id="16" name="Shape 11"/>
          <p:cNvSpPr/>
          <p:nvPr/>
        </p:nvSpPr>
        <p:spPr>
          <a:xfrm>
            <a:off x="793790" y="5007769"/>
            <a:ext cx="510302" cy="510302"/>
          </a:xfrm>
          <a:prstGeom prst="roundRect">
            <a:avLst>
              <a:gd name="adj" fmla="val 18669"/>
            </a:avLst>
          </a:prstGeom>
          <a:solidFill>
            <a:srgbClr val="004C80"/>
          </a:solidFill>
          <a:ln w="7620">
            <a:solidFill>
              <a:srgbClr val="196599"/>
            </a:solidFill>
            <a:prstDash val="solid"/>
          </a:ln>
        </p:spPr>
      </p:sp>
      <p:pic>
        <p:nvPicPr>
          <p:cNvPr id="17" name="Image 3" descr="preencoded.png">    </p:cNvPr>
          <p:cNvPicPr>
            <a:picLocks noChangeAspect="1"/>
          </p:cNvPicPr>
          <p:nvPr/>
        </p:nvPicPr>
        <p:blipFill>
          <a:blip r:embed="rId4"/>
          <a:stretch>
            <a:fillRect/>
          </a:stretch>
        </p:blipFill>
        <p:spPr>
          <a:xfrm>
            <a:off x="878860" y="5050274"/>
            <a:ext cx="340162" cy="425291"/>
          </a:xfrm>
          <a:prstGeom prst="rect">
            <a:avLst/>
          </a:prstGeom>
        </p:spPr>
      </p:pic>
      <p:sp>
        <p:nvSpPr>
          <p:cNvPr id="18" name="Text 12"/>
          <p:cNvSpPr/>
          <p:nvPr/>
        </p:nvSpPr>
        <p:spPr>
          <a:xfrm>
            <a:off x="2183011" y="497943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Nunito Sans Bold" pitchFamily="34" charset="0"/>
                <a:ea typeface="Nunito Sans Bold" pitchFamily="34" charset="-122"/>
                <a:cs typeface="Nunito Sans Bold" pitchFamily="34" charset="-120"/>
              </a:rPr>
              <a:t>2028</a:t>
            </a:r>
            <a:endParaRPr lang="en-US" sz="2200" dirty="0"/>
          </a:p>
        </p:txBody>
      </p:sp>
      <p:sp>
        <p:nvSpPr>
          <p:cNvPr id="19" name="Text 13"/>
          <p:cNvSpPr/>
          <p:nvPr/>
        </p:nvSpPr>
        <p:spPr>
          <a:xfrm>
            <a:off x="2183011" y="5469850"/>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Scale biogas and solar initiatives</a:t>
            </a:r>
            <a:endParaRPr lang="en-US" sz="1750" dirty="0"/>
          </a:p>
        </p:txBody>
      </p:sp>
      <p:sp>
        <p:nvSpPr>
          <p:cNvPr id="20" name="Shape 14"/>
          <p:cNvSpPr/>
          <p:nvPr/>
        </p:nvSpPr>
        <p:spPr>
          <a:xfrm>
            <a:off x="1273612" y="6781443"/>
            <a:ext cx="680442" cy="30480"/>
          </a:xfrm>
          <a:prstGeom prst="roundRect">
            <a:avLst>
              <a:gd name="adj" fmla="val 312558"/>
            </a:avLst>
          </a:prstGeom>
          <a:solidFill>
            <a:srgbClr val="196599"/>
          </a:solidFill>
          <a:ln/>
        </p:spPr>
      </p:sp>
      <p:sp>
        <p:nvSpPr>
          <p:cNvPr id="21" name="Shape 15"/>
          <p:cNvSpPr/>
          <p:nvPr/>
        </p:nvSpPr>
        <p:spPr>
          <a:xfrm>
            <a:off x="793790" y="6541532"/>
            <a:ext cx="510302" cy="510302"/>
          </a:xfrm>
          <a:prstGeom prst="roundRect">
            <a:avLst>
              <a:gd name="adj" fmla="val 18669"/>
            </a:avLst>
          </a:prstGeom>
          <a:solidFill>
            <a:srgbClr val="004C80"/>
          </a:solidFill>
          <a:ln w="7620">
            <a:solidFill>
              <a:srgbClr val="196599"/>
            </a:solidFill>
            <a:prstDash val="solid"/>
          </a:ln>
        </p:spPr>
      </p:sp>
      <p:pic>
        <p:nvPicPr>
          <p:cNvPr id="22" name="Image 4" descr="preencoded.png">    </p:cNvPr>
          <p:cNvPicPr>
            <a:picLocks noChangeAspect="1"/>
          </p:cNvPicPr>
          <p:nvPr/>
        </p:nvPicPr>
        <p:blipFill>
          <a:blip r:embed="rId5"/>
          <a:stretch>
            <a:fillRect/>
          </a:stretch>
        </p:blipFill>
        <p:spPr>
          <a:xfrm>
            <a:off x="878860" y="6584037"/>
            <a:ext cx="340162" cy="425291"/>
          </a:xfrm>
          <a:prstGeom prst="rect">
            <a:avLst/>
          </a:prstGeom>
        </p:spPr>
      </p:pic>
      <p:sp>
        <p:nvSpPr>
          <p:cNvPr id="23" name="Text 16"/>
          <p:cNvSpPr/>
          <p:nvPr/>
        </p:nvSpPr>
        <p:spPr>
          <a:xfrm>
            <a:off x="2183011" y="651319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Nunito Sans Bold" pitchFamily="34" charset="0"/>
                <a:ea typeface="Nunito Sans Bold" pitchFamily="34" charset="-122"/>
                <a:cs typeface="Nunito Sans Bold" pitchFamily="34" charset="-120"/>
              </a:rPr>
              <a:t>2030</a:t>
            </a:r>
            <a:endParaRPr lang="en-US" sz="2200" dirty="0"/>
          </a:p>
        </p:txBody>
      </p:sp>
      <p:sp>
        <p:nvSpPr>
          <p:cNvPr id="24" name="Text 17"/>
          <p:cNvSpPr/>
          <p:nvPr/>
        </p:nvSpPr>
        <p:spPr>
          <a:xfrm>
            <a:off x="2183011" y="7003613"/>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Bebas Neue" pitchFamily="34" charset="0"/>
                <a:ea typeface="Bebas Neue" pitchFamily="34" charset="-122"/>
                <a:cs typeface="Bebas Neue" pitchFamily="34" charset="-120"/>
              </a:rPr>
              <a:t>15,000 green jobs created</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31182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Nunito Sans Bold" pitchFamily="34" charset="0"/>
                <a:ea typeface="Nunito Sans Bold" pitchFamily="34" charset="-122"/>
                <a:cs typeface="Nunito Sans Bold" pitchFamily="34" charset="-120"/>
              </a:rPr>
              <a:t>Resources &amp; Contact</a:t>
            </a:r>
            <a:endParaRPr lang="en-US" sz="2200" dirty="0"/>
          </a:p>
        </p:txBody>
      </p:sp>
      <p:sp>
        <p:nvSpPr>
          <p:cNvPr id="3" name="Shape 1"/>
          <p:cNvSpPr/>
          <p:nvPr/>
        </p:nvSpPr>
        <p:spPr>
          <a:xfrm>
            <a:off x="396835" y="892969"/>
            <a:ext cx="12877324" cy="4887397"/>
          </a:xfrm>
          <a:prstGeom prst="roundRect">
            <a:avLst>
              <a:gd name="adj" fmla="val 975"/>
            </a:avLst>
          </a:prstGeom>
          <a:noFill/>
          <a:ln w="7620">
            <a:solidFill>
              <a:srgbClr val="FFFFFF">
                <a:alpha val="24000"/>
              </a:srgbClr>
            </a:solidFill>
            <a:prstDash val="solid"/>
          </a:ln>
        </p:spPr>
      </p:sp>
      <p:sp>
        <p:nvSpPr>
          <p:cNvPr id="4" name="Shape 2"/>
          <p:cNvSpPr/>
          <p:nvPr/>
        </p:nvSpPr>
        <p:spPr>
          <a:xfrm>
            <a:off x="404455" y="900589"/>
            <a:ext cx="12862084" cy="1784033"/>
          </a:xfrm>
          <a:prstGeom prst="rect">
            <a:avLst/>
          </a:prstGeom>
          <a:solidFill>
            <a:srgbClr val="FFFFFF">
              <a:alpha val="4000"/>
            </a:srgbClr>
          </a:solidFill>
          <a:ln/>
        </p:spPr>
      </p:sp>
      <p:sp>
        <p:nvSpPr>
          <p:cNvPr id="5" name="Text 3"/>
          <p:cNvSpPr/>
          <p:nvPr/>
        </p:nvSpPr>
        <p:spPr>
          <a:xfrm>
            <a:off x="517803" y="976193"/>
            <a:ext cx="6200537" cy="181451"/>
          </a:xfrm>
          <a:prstGeom prst="rect">
            <a:avLst/>
          </a:prstGeom>
          <a:noFill/>
          <a:ln/>
        </p:spPr>
        <p:txBody>
          <a:bodyPr wrap="none" lIns="0" tIns="0" rIns="0" bIns="0" rtlCol="0" anchor="t"/>
          <a:lstStyle/>
          <a:p>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World Bank Resources</a:t>
            </a:r>
            <a:endParaRPr lang="en-US" sz="850" dirty="0"/>
          </a:p>
        </p:txBody>
      </p:sp>
      <p:sp>
        <p:nvSpPr>
          <p:cNvPr id="6" name="Text 4"/>
          <p:cNvSpPr/>
          <p:nvPr/>
        </p:nvSpPr>
        <p:spPr>
          <a:xfrm>
            <a:off x="6952655" y="942142"/>
            <a:ext cx="6200537" cy="544354"/>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FFFFFF"/>
                </a:solidFill>
                <a:latin typeface="Bebas Neue" pitchFamily="34" charset="0"/>
                <a:ea typeface="Bebas Neue" pitchFamily="34" charset="-122"/>
                <a:cs typeface="Bebas Neue" pitchFamily="34" charset="-120"/>
              </a:rPr>
              <a:t>World Bank 4Ps Toolkit (Public-Private-People Partnerships)</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Link: </a:t>
            </a:r>
            <a:pPr algn="l" indent="0" marL="0">
              <a:lnSpc>
                <a:spcPts val="1400"/>
              </a:lnSpc>
              <a:buNone/>
            </a:pPr>
            <a:r>
              <a:rPr lang="en-US" sz="850" u="sng" dirty="0">
                <a:solidFill>
                  <a:srgbClr val="33ADFF"/>
                </a:solidFill>
                <a:latin typeface="Bebas Neue" pitchFamily="34" charset="0"/>
                <a:ea typeface="Bebas Neue" pitchFamily="34" charset="-122"/>
                <a:cs typeface="Bebas Neue"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https://ppi.worldbank.org</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Relevance: Framework for de-risking green investments in emerging markets.</a:t>
            </a:r>
            <a:endParaRPr lang="en-US" sz="850" dirty="0"/>
          </a:p>
        </p:txBody>
      </p:sp>
      <p:sp>
        <p:nvSpPr>
          <p:cNvPr id="7" name="Text 5"/>
          <p:cNvSpPr/>
          <p:nvPr/>
        </p:nvSpPr>
        <p:spPr>
          <a:xfrm>
            <a:off x="6952655" y="1520428"/>
            <a:ext cx="6200537" cy="544354"/>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FFFFFF"/>
                </a:solidFill>
                <a:latin typeface="Bebas Neue" pitchFamily="34" charset="0"/>
                <a:ea typeface="Bebas Neue" pitchFamily="34" charset="-122"/>
                <a:cs typeface="Bebas Neue" pitchFamily="34" charset="-120"/>
              </a:rPr>
              <a:t>World Bank, Blended Finance for Climate Action</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Link: </a:t>
            </a:r>
            <a:pPr algn="l" indent="0" marL="0">
              <a:lnSpc>
                <a:spcPts val="1400"/>
              </a:lnSpc>
              <a:buNone/>
            </a:pPr>
            <a:r>
              <a:rPr lang="en-US" sz="850" u="sng" dirty="0">
                <a:solidFill>
                  <a:srgbClr val="33ADFF"/>
                </a:solidFill>
                <a:latin typeface="Bebas Neue" pitchFamily="34" charset="0"/>
                <a:ea typeface="Bebas Neue" pitchFamily="34" charset="-122"/>
                <a:cs typeface="Bebas Neue"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https://openknowledge.worldbank.org/handle/10986/39804</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Relevance: Validates Kenya's M-KOPA solar model and NVN's proposed $50M Green Growth Fund.</a:t>
            </a:r>
            <a:endParaRPr lang="en-US" sz="850" dirty="0"/>
          </a:p>
        </p:txBody>
      </p:sp>
      <p:sp>
        <p:nvSpPr>
          <p:cNvPr id="8" name="Text 6"/>
          <p:cNvSpPr/>
          <p:nvPr/>
        </p:nvSpPr>
        <p:spPr>
          <a:xfrm>
            <a:off x="6952655" y="2098715"/>
            <a:ext cx="6200537" cy="544354"/>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FFFFFF"/>
                </a:solidFill>
                <a:latin typeface="Bebas Neue" pitchFamily="34" charset="0"/>
                <a:ea typeface="Bebas Neue" pitchFamily="34" charset="-122"/>
                <a:cs typeface="Bebas Neue" pitchFamily="34" charset="-120"/>
              </a:rPr>
              <a:t>World Bank's PPI Database</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Link: </a:t>
            </a:r>
            <a:pPr algn="l" indent="0" marL="0">
              <a:lnSpc>
                <a:spcPts val="1400"/>
              </a:lnSpc>
              <a:buNone/>
            </a:pPr>
            <a:r>
              <a:rPr lang="en-US" sz="850" u="sng" dirty="0">
                <a:solidFill>
                  <a:srgbClr val="33ADFF"/>
                </a:solidFill>
                <a:latin typeface="Bebas Neue" pitchFamily="34" charset="0"/>
                <a:ea typeface="Bebas Neue" pitchFamily="34" charset="-122"/>
                <a:cs typeface="Bebas Neue"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https://ppi.worldbank.org</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Relevance: Tracks 7,000+ infrastructure partnerships, informing NVN's strategy.</a:t>
            </a:r>
            <a:endParaRPr lang="en-US" sz="850" dirty="0"/>
          </a:p>
        </p:txBody>
      </p:sp>
      <p:sp>
        <p:nvSpPr>
          <p:cNvPr id="9" name="Shape 7"/>
          <p:cNvSpPr/>
          <p:nvPr/>
        </p:nvSpPr>
        <p:spPr>
          <a:xfrm>
            <a:off x="404455" y="2684621"/>
            <a:ext cx="12862084" cy="3088124"/>
          </a:xfrm>
          <a:prstGeom prst="rect">
            <a:avLst/>
          </a:prstGeom>
          <a:solidFill>
            <a:srgbClr val="000000">
              <a:alpha val="4000"/>
            </a:srgbClr>
          </a:solidFill>
          <a:ln/>
        </p:spPr>
      </p:sp>
      <p:sp>
        <p:nvSpPr>
          <p:cNvPr id="10" name="Text 8"/>
          <p:cNvSpPr/>
          <p:nvPr/>
        </p:nvSpPr>
        <p:spPr>
          <a:xfrm>
            <a:off x="517803" y="2760226"/>
            <a:ext cx="6200537" cy="181451"/>
          </a:xfrm>
          <a:prstGeom prst="rect">
            <a:avLst/>
          </a:prstGeom>
          <a:noFill/>
          <a:ln/>
        </p:spPr>
        <p:txBody>
          <a:bodyPr wrap="none" lIns="0" tIns="0" rIns="0" bIns="0" rtlCol="0" anchor="t"/>
          <a:lstStyle/>
          <a:p>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Global Case Studies &amp; Brokers</a:t>
            </a:r>
            <a:endParaRPr lang="en-US" sz="850" dirty="0"/>
          </a:p>
        </p:txBody>
      </p:sp>
      <p:sp>
        <p:nvSpPr>
          <p:cNvPr id="11" name="Text 9"/>
          <p:cNvSpPr/>
          <p:nvPr/>
        </p:nvSpPr>
        <p:spPr>
          <a:xfrm>
            <a:off x="6952655" y="2726174"/>
            <a:ext cx="6200537" cy="725805"/>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FFFFFF"/>
                </a:solidFill>
                <a:latin typeface="Bebas Neue" pitchFamily="34" charset="0"/>
                <a:ea typeface="Bebas Neue" pitchFamily="34" charset="-122"/>
                <a:cs typeface="Bebas Neue" pitchFamily="34" charset="-120"/>
              </a:rPr>
              <a:t>Kenya's M-KOPA Solar (Gearbox Africa as Broker)</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Source: M-KOPA Secures $200M to Expand Solar Access</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Link: </a:t>
            </a:r>
            <a:pPr algn="l" indent="0" marL="0">
              <a:lnSpc>
                <a:spcPts val="1400"/>
              </a:lnSpc>
              <a:buNone/>
            </a:pPr>
            <a:r>
              <a:rPr lang="en-US" sz="850" u="sng" dirty="0">
                <a:solidFill>
                  <a:srgbClr val="33ADFF"/>
                </a:solidFill>
                <a:latin typeface="Bebas Neue" pitchFamily="34" charset="0"/>
                <a:ea typeface="Bebas Neue" pitchFamily="34" charset="-122"/>
                <a:cs typeface="Bebas Neue" pitchFamily="34" charset="-120"/>
                <a:hlinkClick r:id="rId4" invalidUrl="" action="" tgtFrame="" tooltip="" history="1" highlightClick="0" endSnd="0">
                  <a:extLst>
                    <a:ext uri="{A12FA001-AC4F-418D-AE19-62706E023703}">
                      <ahyp:hlinkClr xmlns:ahyp="http://schemas.microsoft.com/office/drawing/2018/hyperlinkcolor" val="tx"/>
                    </a:ext>
                  </a:extLst>
                </a:hlinkClick>
              </a:rPr>
              <a:t>https://m-kopa.com/press</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Relevance: Demonstrates blended finance success in electrifying 1M homes.</a:t>
            </a:r>
            <a:endParaRPr lang="en-US" sz="850" dirty="0"/>
          </a:p>
        </p:txBody>
      </p:sp>
      <p:sp>
        <p:nvSpPr>
          <p:cNvPr id="12" name="Text 10"/>
          <p:cNvSpPr/>
          <p:nvPr/>
        </p:nvSpPr>
        <p:spPr>
          <a:xfrm>
            <a:off x="6952655" y="3485912"/>
            <a:ext cx="6200537" cy="725805"/>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FFFFFF"/>
                </a:solidFill>
                <a:latin typeface="Bebas Neue" pitchFamily="34" charset="0"/>
                <a:ea typeface="Bebas Neue" pitchFamily="34" charset="-122"/>
                <a:cs typeface="Bebas Neue" pitchFamily="34" charset="-120"/>
              </a:rPr>
              <a:t>Amsterdam's Circular Economy Twin (Dalberg as Advisor)</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Source: Amsterdam Circular Economy Strategy</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Link: </a:t>
            </a:r>
            <a:pPr algn="l" indent="0" marL="0">
              <a:lnSpc>
                <a:spcPts val="1400"/>
              </a:lnSpc>
              <a:buNone/>
            </a:pPr>
            <a:r>
              <a:rPr lang="en-US" sz="850" u="sng" dirty="0">
                <a:solidFill>
                  <a:srgbClr val="33ADFF"/>
                </a:solidFill>
                <a:latin typeface="Bebas Neue" pitchFamily="34" charset="0"/>
                <a:ea typeface="Bebas Neue" pitchFamily="34" charset="-122"/>
                <a:cs typeface="Bebas Neue" pitchFamily="34" charset="-120"/>
                <a:hlinkClick r:id="rId5" invalidUrl="" action="" tgtFrame="" tooltip="" history="1" highlightClick="0" endSnd="0">
                  <a:extLst>
                    <a:ext uri="{A12FA001-AC4F-418D-AE19-62706E023703}">
                      <ahyp:hlinkClr xmlns:ahyp="http://schemas.microsoft.com/office/drawing/2018/hyperlinkcolor" val="tx"/>
                    </a:ext>
                  </a:extLst>
                </a:hlinkClick>
              </a:rPr>
              <a:t>https://www.amsterdam.nl/en/policy/sustainability/circular-economy</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Relevance: Blockchain-enabled waste tracking reduced landfill use by 40%.</a:t>
            </a:r>
            <a:endParaRPr lang="en-US" sz="850" dirty="0"/>
          </a:p>
        </p:txBody>
      </p:sp>
      <p:sp>
        <p:nvSpPr>
          <p:cNvPr id="13" name="Text 11"/>
          <p:cNvSpPr/>
          <p:nvPr/>
        </p:nvSpPr>
        <p:spPr>
          <a:xfrm>
            <a:off x="6952655" y="4245650"/>
            <a:ext cx="6200537" cy="725805"/>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FFFFFF"/>
                </a:solidFill>
                <a:latin typeface="Bebas Neue" pitchFamily="34" charset="0"/>
                <a:ea typeface="Bebas Neue" pitchFamily="34" charset="-122"/>
                <a:cs typeface="Bebas Neue" pitchFamily="34" charset="-120"/>
              </a:rPr>
              <a:t>Singapore's Virtual Twin Initiative (Roland Berger as Innovation Ambassador)</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Source: Singapore's Building and Construction Authority (BCA)</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Link: </a:t>
            </a:r>
            <a:pPr algn="l" indent="0" marL="0">
              <a:lnSpc>
                <a:spcPts val="1400"/>
              </a:lnSpc>
              <a:buNone/>
            </a:pPr>
            <a:r>
              <a:rPr lang="en-US" sz="850" u="sng" dirty="0">
                <a:solidFill>
                  <a:srgbClr val="33ADFF"/>
                </a:solidFill>
                <a:latin typeface="Bebas Neue" pitchFamily="34" charset="0"/>
                <a:ea typeface="Bebas Neue" pitchFamily="34" charset="-122"/>
                <a:cs typeface="Bebas Neue" pitchFamily="34" charset="-120"/>
                <a:hlinkClick r:id="rId6" invalidUrl="" action="" tgtFrame="" tooltip="" history="1" highlightClick="0" endSnd="0">
                  <a:extLst>
                    <a:ext uri="{A12FA001-AC4F-418D-AE19-62706E023703}">
                      <ahyp:hlinkClr xmlns:ahyp="http://schemas.microsoft.com/office/drawing/2018/hyperlinkcolor" val="tx"/>
                    </a:ext>
                  </a:extLst>
                </a:hlinkClick>
              </a:rPr>
              <a:t>https://www.bca.gov.sg/GreenMark/others/3D_SSB_Virtual_Twin.pdf</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Relevance: Digital twins unlocked $200M in green bonds for retrofitting.</a:t>
            </a:r>
            <a:endParaRPr lang="en-US" sz="850" dirty="0"/>
          </a:p>
        </p:txBody>
      </p:sp>
      <p:sp>
        <p:nvSpPr>
          <p:cNvPr id="14" name="Text 12"/>
          <p:cNvSpPr/>
          <p:nvPr/>
        </p:nvSpPr>
        <p:spPr>
          <a:xfrm>
            <a:off x="6952655" y="5005388"/>
            <a:ext cx="6200537" cy="725805"/>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FFFFFF"/>
                </a:solidFill>
                <a:latin typeface="Bebas Neue" pitchFamily="34" charset="0"/>
                <a:ea typeface="Bebas Neue" pitchFamily="34" charset="-122"/>
                <a:cs typeface="Bebas Neue" pitchFamily="34" charset="-120"/>
              </a:rPr>
              <a:t>Rwanda-OneWeb Satellite Partnership (Rwanda Utilities Regulatory Authority as Diplomat)</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Source: OneWeb Press Release</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Link: </a:t>
            </a:r>
            <a:pPr algn="l" indent="0" marL="0">
              <a:lnSpc>
                <a:spcPts val="1400"/>
              </a:lnSpc>
              <a:buNone/>
            </a:pPr>
            <a:r>
              <a:rPr lang="en-US" sz="850" u="sng" dirty="0">
                <a:solidFill>
                  <a:srgbClr val="33ADFF"/>
                </a:solidFill>
                <a:latin typeface="Bebas Neue" pitchFamily="34" charset="0"/>
                <a:ea typeface="Bebas Neue" pitchFamily="34" charset="-122"/>
                <a:cs typeface="Bebas Neue" pitchFamily="34" charset="-120"/>
                <a:hlinkClick r:id="rId7" invalidUrl="" action="" tgtFrame="" tooltip="" history="1" highlightClick="0" endSnd="0">
                  <a:extLst>
                    <a:ext uri="{A12FA001-AC4F-418D-AE19-62706E023703}">
                      <ahyp:hlinkClr xmlns:ahyp="http://schemas.microsoft.com/office/drawing/2018/hyperlinkcolor" val="tx"/>
                    </a:ext>
                  </a:extLst>
                </a:hlinkClick>
              </a:rPr>
              <a:t>https://oneweb.net/media-center</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Relevance: Brokered $200M for rural connectivity using MIGA guarantees.</a:t>
            </a:r>
            <a:endParaRPr lang="en-US" sz="850" dirty="0"/>
          </a:p>
        </p:txBody>
      </p:sp>
      <p:sp>
        <p:nvSpPr>
          <p:cNvPr id="15" name="Text 13"/>
          <p:cNvSpPr/>
          <p:nvPr/>
        </p:nvSpPr>
        <p:spPr>
          <a:xfrm>
            <a:off x="396835" y="5907881"/>
            <a:ext cx="12877324" cy="181451"/>
          </a:xfrm>
          <a:prstGeom prst="rect">
            <a:avLst/>
          </a:prstGeom>
          <a:noFill/>
          <a:ln/>
        </p:spPr>
        <p:txBody>
          <a:bodyPr wrap="none" lIns="0" tIns="0" rIns="0" bIns="0" rtlCol="0" anchor="t"/>
          <a:lstStyle/>
          <a:p>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Theoretical Frameworks:</a:t>
            </a:r>
            <a:endParaRPr lang="en-US" sz="850" dirty="0"/>
          </a:p>
        </p:txBody>
      </p:sp>
      <p:sp>
        <p:nvSpPr>
          <p:cNvPr id="16" name="Shape 14"/>
          <p:cNvSpPr/>
          <p:nvPr/>
        </p:nvSpPr>
        <p:spPr>
          <a:xfrm>
            <a:off x="396835" y="6344364"/>
            <a:ext cx="255151" cy="255151"/>
          </a:xfrm>
          <a:prstGeom prst="roundRect">
            <a:avLst>
              <a:gd name="adj" fmla="val 18669"/>
            </a:avLst>
          </a:prstGeom>
          <a:solidFill>
            <a:srgbClr val="004C80"/>
          </a:solidFill>
          <a:ln w="7620">
            <a:solidFill>
              <a:srgbClr val="196599"/>
            </a:solidFill>
            <a:prstDash val="solid"/>
          </a:ln>
        </p:spPr>
      </p:sp>
      <p:sp>
        <p:nvSpPr>
          <p:cNvPr id="17" name="Text 15"/>
          <p:cNvSpPr/>
          <p:nvPr/>
        </p:nvSpPr>
        <p:spPr>
          <a:xfrm>
            <a:off x="439341" y="6365558"/>
            <a:ext cx="170021" cy="212646"/>
          </a:xfrm>
          <a:prstGeom prst="rect">
            <a:avLst/>
          </a:prstGeom>
          <a:noFill/>
          <a:ln/>
        </p:spPr>
        <p:txBody>
          <a:bodyPr wrap="none" lIns="0" tIns="0" rIns="0" bIns="0" rtlCol="0" anchor="t"/>
          <a:lstStyle/>
          <a:p>
            <a:pPr algn="ctr" indent="0" marL="0">
              <a:lnSpc>
                <a:spcPts val="1300"/>
              </a:lnSpc>
              <a:buNone/>
            </a:pPr>
            <a:r>
              <a:rPr lang="en-US" sz="1300" b="1" dirty="0">
                <a:solidFill>
                  <a:srgbClr val="FFFFFF"/>
                </a:solidFill>
                <a:latin typeface="Nunito Sans Bold" pitchFamily="34" charset="0"/>
                <a:ea typeface="Nunito Sans Bold" pitchFamily="34" charset="-122"/>
                <a:cs typeface="Nunito Sans Bold" pitchFamily="34" charset="-120"/>
              </a:rPr>
              <a:t>1</a:t>
            </a:r>
            <a:endParaRPr lang="en-US" sz="1300" dirty="0"/>
          </a:p>
        </p:txBody>
      </p:sp>
      <p:sp>
        <p:nvSpPr>
          <p:cNvPr id="18" name="Text 16"/>
          <p:cNvSpPr/>
          <p:nvPr/>
        </p:nvSpPr>
        <p:spPr>
          <a:xfrm>
            <a:off x="765334" y="6344364"/>
            <a:ext cx="2933819" cy="177165"/>
          </a:xfrm>
          <a:prstGeom prst="rect">
            <a:avLst/>
          </a:prstGeom>
          <a:noFill/>
          <a:ln/>
        </p:spPr>
        <p:txBody>
          <a:bodyPr wrap="none" lIns="0" tIns="0" rIns="0" bIns="0" rtlCol="0" anchor="t"/>
          <a:lstStyle/>
          <a:p>
            <a:pPr algn="l" indent="0" marL="0">
              <a:lnSpc>
                <a:spcPts val="1350"/>
              </a:lnSpc>
              <a:buNone/>
            </a:pPr>
            <a:r>
              <a:rPr lang="en-US" sz="1100" b="1" dirty="0">
                <a:solidFill>
                  <a:srgbClr val="FFFFFF"/>
                </a:solidFill>
                <a:latin typeface="Nunito Sans Bold" pitchFamily="34" charset="0"/>
                <a:ea typeface="Nunito Sans Bold" pitchFamily="34" charset="-122"/>
                <a:cs typeface="Nunito Sans Bold" pitchFamily="34" charset="-120"/>
              </a:rPr>
              <a:t>Innovation Diplomacy (Hutt &amp; Walker, 2022)</a:t>
            </a:r>
            <a:endParaRPr lang="en-US" sz="1100" dirty="0"/>
          </a:p>
        </p:txBody>
      </p:sp>
      <p:sp>
        <p:nvSpPr>
          <p:cNvPr id="19" name="Text 17"/>
          <p:cNvSpPr/>
          <p:nvPr/>
        </p:nvSpPr>
        <p:spPr>
          <a:xfrm>
            <a:off x="765334" y="6589514"/>
            <a:ext cx="6013490" cy="181451"/>
          </a:xfrm>
          <a:prstGeom prst="rect">
            <a:avLst/>
          </a:prstGeom>
          <a:noFill/>
          <a:ln/>
        </p:spPr>
        <p:txBody>
          <a:bodyPr wrap="none" lIns="0" tIns="0" rIns="0" bIns="0" rtlCol="0" anchor="t"/>
          <a:lstStyle/>
          <a:p>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NVN's role as a neutral broker aligns with cross-sector trust-building.</a:t>
            </a:r>
            <a:endParaRPr lang="en-US" sz="850" dirty="0"/>
          </a:p>
        </p:txBody>
      </p:sp>
      <p:sp>
        <p:nvSpPr>
          <p:cNvPr id="20" name="Shape 18"/>
          <p:cNvSpPr/>
          <p:nvPr/>
        </p:nvSpPr>
        <p:spPr>
          <a:xfrm>
            <a:off x="6892171" y="6344364"/>
            <a:ext cx="255151" cy="255151"/>
          </a:xfrm>
          <a:prstGeom prst="roundRect">
            <a:avLst>
              <a:gd name="adj" fmla="val 18669"/>
            </a:avLst>
          </a:prstGeom>
          <a:solidFill>
            <a:srgbClr val="004C80"/>
          </a:solidFill>
          <a:ln w="7620">
            <a:solidFill>
              <a:srgbClr val="196599"/>
            </a:solidFill>
            <a:prstDash val="solid"/>
          </a:ln>
        </p:spPr>
      </p:sp>
      <p:sp>
        <p:nvSpPr>
          <p:cNvPr id="21" name="Text 19"/>
          <p:cNvSpPr/>
          <p:nvPr/>
        </p:nvSpPr>
        <p:spPr>
          <a:xfrm>
            <a:off x="6934676" y="6365558"/>
            <a:ext cx="170021" cy="212646"/>
          </a:xfrm>
          <a:prstGeom prst="rect">
            <a:avLst/>
          </a:prstGeom>
          <a:noFill/>
          <a:ln/>
        </p:spPr>
        <p:txBody>
          <a:bodyPr wrap="none" lIns="0" tIns="0" rIns="0" bIns="0" rtlCol="0" anchor="t"/>
          <a:lstStyle/>
          <a:p>
            <a:pPr algn="ctr" indent="0" marL="0">
              <a:lnSpc>
                <a:spcPts val="1300"/>
              </a:lnSpc>
              <a:buNone/>
            </a:pPr>
            <a:r>
              <a:rPr lang="en-US" sz="1300" b="1" dirty="0">
                <a:solidFill>
                  <a:srgbClr val="FFFFFF"/>
                </a:solidFill>
                <a:latin typeface="Nunito Sans Bold" pitchFamily="34" charset="0"/>
                <a:ea typeface="Nunito Sans Bold" pitchFamily="34" charset="-122"/>
                <a:cs typeface="Nunito Sans Bold" pitchFamily="34" charset="-120"/>
              </a:rPr>
              <a:t>2</a:t>
            </a:r>
            <a:endParaRPr lang="en-US" sz="1300" dirty="0"/>
          </a:p>
        </p:txBody>
      </p:sp>
      <p:sp>
        <p:nvSpPr>
          <p:cNvPr id="22" name="Text 20"/>
          <p:cNvSpPr/>
          <p:nvPr/>
        </p:nvSpPr>
        <p:spPr>
          <a:xfrm>
            <a:off x="7260669" y="6344364"/>
            <a:ext cx="3646289" cy="177165"/>
          </a:xfrm>
          <a:prstGeom prst="rect">
            <a:avLst/>
          </a:prstGeom>
          <a:noFill/>
          <a:ln/>
        </p:spPr>
        <p:txBody>
          <a:bodyPr wrap="none" lIns="0" tIns="0" rIns="0" bIns="0" rtlCol="0" anchor="t"/>
          <a:lstStyle/>
          <a:p>
            <a:pPr algn="l" indent="0" marL="0">
              <a:lnSpc>
                <a:spcPts val="1350"/>
              </a:lnSpc>
              <a:buNone/>
            </a:pPr>
            <a:r>
              <a:rPr lang="en-US" sz="1100" b="1" dirty="0">
                <a:solidFill>
                  <a:srgbClr val="FFFFFF"/>
                </a:solidFill>
                <a:latin typeface="Nunito Sans Bold" pitchFamily="34" charset="0"/>
                <a:ea typeface="Nunito Sans Bold" pitchFamily="34" charset="-122"/>
                <a:cs typeface="Nunito Sans Bold" pitchFamily="34" charset="-120"/>
              </a:rPr>
              <a:t>Circular Economy Theory (Ellen MacArthur Foundation)</a:t>
            </a:r>
            <a:endParaRPr lang="en-US" sz="1100" dirty="0"/>
          </a:p>
        </p:txBody>
      </p:sp>
      <p:sp>
        <p:nvSpPr>
          <p:cNvPr id="23" name="Text 21"/>
          <p:cNvSpPr/>
          <p:nvPr/>
        </p:nvSpPr>
        <p:spPr>
          <a:xfrm>
            <a:off x="7260669" y="6589514"/>
            <a:ext cx="6013490" cy="181451"/>
          </a:xfrm>
          <a:prstGeom prst="rect">
            <a:avLst/>
          </a:prstGeom>
          <a:noFill/>
          <a:ln/>
        </p:spPr>
        <p:txBody>
          <a:bodyPr wrap="none" lIns="0" tIns="0" rIns="0" bIns="0" rtlCol="0" anchor="t"/>
          <a:lstStyle/>
          <a:p>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Validated by Amsterdam's 60% plastic recycling success.</a:t>
            </a:r>
            <a:endParaRPr lang="en-US" sz="850" dirty="0"/>
          </a:p>
        </p:txBody>
      </p:sp>
      <p:sp>
        <p:nvSpPr>
          <p:cNvPr id="24" name="Text 22"/>
          <p:cNvSpPr/>
          <p:nvPr/>
        </p:nvSpPr>
        <p:spPr>
          <a:xfrm>
            <a:off x="396835" y="6898481"/>
            <a:ext cx="12877324" cy="181451"/>
          </a:xfrm>
          <a:prstGeom prst="rect">
            <a:avLst/>
          </a:prstGeom>
          <a:noFill/>
          <a:ln/>
        </p:spPr>
        <p:txBody>
          <a:bodyPr wrap="none" lIns="0" tIns="0" rIns="0" bIns="0" rtlCol="0" anchor="t"/>
          <a:lstStyle/>
          <a:p>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Compliance: Aligns with SDGs 9 (Industry), 11 (Cities), and 13 (Climate Action).</a:t>
            </a:r>
            <a:endParaRPr lang="en-US" sz="850" dirty="0"/>
          </a:p>
        </p:txBody>
      </p:sp>
      <p:pic>
        <p:nvPicPr>
          <p:cNvPr id="25" name="Image 0" descr="preencoded.png">    </p:cNvPr>
          <p:cNvPicPr>
            <a:picLocks noChangeAspect="1"/>
          </p:cNvPicPr>
          <p:nvPr/>
        </p:nvPicPr>
        <p:blipFill>
          <a:blip r:embed="rId8"/>
          <a:stretch>
            <a:fillRect/>
          </a:stretch>
        </p:blipFill>
        <p:spPr>
          <a:xfrm>
            <a:off x="396835" y="7207448"/>
            <a:ext cx="688300" cy="311825"/>
          </a:xfrm>
          <a:prstGeom prst="rect">
            <a:avLst/>
          </a:prstGeom>
        </p:spPr>
      </p:pic>
      <p:pic>
        <p:nvPicPr>
          <p:cNvPr id="26" name="Image 1" descr="preencoded.png">    </p:cNvPr>
          <p:cNvPicPr>
            <a:picLocks noChangeAspect="1"/>
          </p:cNvPicPr>
          <p:nvPr/>
        </p:nvPicPr>
        <p:blipFill>
          <a:blip r:embed="rId9"/>
          <a:stretch>
            <a:fillRect/>
          </a:stretch>
        </p:blipFill>
        <p:spPr>
          <a:xfrm>
            <a:off x="411004" y="7686556"/>
            <a:ext cx="63698" cy="85011"/>
          </a:xfrm>
          <a:prstGeom prst="rect">
            <a:avLst/>
          </a:prstGeom>
        </p:spPr>
      </p:pic>
      <p:sp>
        <p:nvSpPr>
          <p:cNvPr id="27" name="Text 23"/>
          <p:cNvSpPr/>
          <p:nvPr/>
        </p:nvSpPr>
        <p:spPr>
          <a:xfrm>
            <a:off x="566857" y="7646789"/>
            <a:ext cx="1134070" cy="181451"/>
          </a:xfrm>
          <a:prstGeom prst="rect">
            <a:avLst/>
          </a:prstGeom>
          <a:noFill/>
          <a:ln/>
        </p:spPr>
        <p:txBody>
          <a:bodyPr wrap="none" lIns="0" tIns="0" rIns="0" bIns="0" rtlCol="0" anchor="t"/>
          <a:lstStyle/>
          <a:p>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Author Information</a:t>
            </a:r>
            <a:endParaRPr lang="en-US" sz="850" dirty="0"/>
          </a:p>
        </p:txBody>
      </p:sp>
      <p:sp>
        <p:nvSpPr>
          <p:cNvPr id="28" name="Text 24"/>
          <p:cNvSpPr/>
          <p:nvPr/>
        </p:nvSpPr>
        <p:spPr>
          <a:xfrm>
            <a:off x="396835" y="7955756"/>
            <a:ext cx="12877324" cy="181451"/>
          </a:xfrm>
          <a:prstGeom prst="rect">
            <a:avLst/>
          </a:prstGeom>
          <a:noFill/>
          <a:ln/>
        </p:spPr>
        <p:txBody>
          <a:bodyPr wrap="none" lIns="0" tIns="0" rIns="0" bIns="0" rtlCol="0" anchor="t"/>
          <a:lstStyle/>
          <a:p>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References:</a:t>
            </a:r>
            <a:endParaRPr lang="en-US" sz="850" dirty="0"/>
          </a:p>
        </p:txBody>
      </p:sp>
      <p:sp>
        <p:nvSpPr>
          <p:cNvPr id="29" name="Text 25"/>
          <p:cNvSpPr/>
          <p:nvPr/>
        </p:nvSpPr>
        <p:spPr>
          <a:xfrm>
            <a:off x="396835" y="8264723"/>
            <a:ext cx="12877324" cy="181451"/>
          </a:xfrm>
          <a:prstGeom prst="rect">
            <a:avLst/>
          </a:prstGeom>
          <a:noFill/>
          <a:ln/>
        </p:spPr>
        <p:txBody>
          <a:bodyPr wrap="none" lIns="0" tIns="0" rIns="0" bIns="0" rtlCol="0" anchor="t"/>
          <a:lstStyle/>
          <a:p>
            <a:pPr algn="l" marL="342900" indent="-342900">
              <a:lnSpc>
                <a:spcPts val="1400"/>
              </a:lnSpc>
              <a:buSzPct val="100000"/>
              <a:buFont typeface="+mj-lt"/>
              <a:buAutoNum type="arabicPeriod" startAt="1"/>
            </a:pPr>
            <a:r>
              <a:rPr lang="en-US" sz="850" dirty="0">
                <a:solidFill>
                  <a:srgbClr val="FFFFFF"/>
                </a:solidFill>
                <a:latin typeface="Bebas Neue" pitchFamily="34" charset="0"/>
                <a:ea typeface="Bebas Neue" pitchFamily="34" charset="-122"/>
                <a:cs typeface="Bebas Neue" pitchFamily="34" charset="-120"/>
              </a:rPr>
              <a:t>World Bank. (2023). </a:t>
            </a:r>
            <a:pPr algn="l" indent="0" marL="0">
              <a:lnSpc>
                <a:spcPts val="1400"/>
              </a:lnSpc>
              <a:buNone/>
            </a:pPr>
            <a:r>
              <a:rPr lang="en-US" sz="850" i="1" dirty="0">
                <a:solidFill>
                  <a:srgbClr val="FFFFFF"/>
                </a:solidFill>
                <a:latin typeface="Bebas Neue" pitchFamily="34" charset="0"/>
                <a:ea typeface="Bebas Neue" pitchFamily="34" charset="-122"/>
                <a:cs typeface="Bebas Neue" pitchFamily="34" charset="-120"/>
              </a:rPr>
              <a:t>Blended Finance for Climate Action</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https://openknowledge.worldbank.org/handle/10986/39804</a:t>
            </a:r>
            <a:endParaRPr lang="en-US" sz="850" dirty="0"/>
          </a:p>
        </p:txBody>
      </p:sp>
      <p:sp>
        <p:nvSpPr>
          <p:cNvPr id="30" name="Text 26"/>
          <p:cNvSpPr/>
          <p:nvPr/>
        </p:nvSpPr>
        <p:spPr>
          <a:xfrm>
            <a:off x="396835" y="8485823"/>
            <a:ext cx="12877324" cy="181451"/>
          </a:xfrm>
          <a:prstGeom prst="rect">
            <a:avLst/>
          </a:prstGeom>
          <a:noFill/>
          <a:ln/>
        </p:spPr>
        <p:txBody>
          <a:bodyPr wrap="none" lIns="0" tIns="0" rIns="0" bIns="0" rtlCol="0" anchor="t"/>
          <a:lstStyle/>
          <a:p>
            <a:pPr algn="l" marL="342900" indent="-342900">
              <a:lnSpc>
                <a:spcPts val="1400"/>
              </a:lnSpc>
              <a:buSzPct val="100000"/>
              <a:buFont typeface="+mj-lt"/>
              <a:buAutoNum type="arabicPeriod" startAt="2"/>
            </a:pPr>
            <a:r>
              <a:rPr lang="en-US" sz="850" dirty="0">
                <a:solidFill>
                  <a:srgbClr val="FFFFFF"/>
                </a:solidFill>
                <a:latin typeface="Bebas Neue" pitchFamily="34" charset="0"/>
                <a:ea typeface="Bebas Neue" pitchFamily="34" charset="-122"/>
                <a:cs typeface="Bebas Neue" pitchFamily="34" charset="-120"/>
              </a:rPr>
              <a:t>Gearbox Africa &amp; M-KOPA. (2024). </a:t>
            </a:r>
            <a:pPr algn="l" indent="0" marL="0">
              <a:lnSpc>
                <a:spcPts val="1400"/>
              </a:lnSpc>
              <a:buNone/>
            </a:pPr>
            <a:r>
              <a:rPr lang="en-US" sz="850" i="1" dirty="0">
                <a:solidFill>
                  <a:srgbClr val="FFFFFF"/>
                </a:solidFill>
                <a:latin typeface="Bebas Neue" pitchFamily="34" charset="0"/>
                <a:ea typeface="Bebas Neue" pitchFamily="34" charset="-122"/>
                <a:cs typeface="Bebas Neue" pitchFamily="34" charset="-120"/>
              </a:rPr>
              <a:t>$200M Solar Expansion Press Release</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https://m-kopa.com/press</a:t>
            </a:r>
            <a:endParaRPr lang="en-US" sz="850" dirty="0"/>
          </a:p>
        </p:txBody>
      </p:sp>
      <p:sp>
        <p:nvSpPr>
          <p:cNvPr id="31" name="Text 27"/>
          <p:cNvSpPr/>
          <p:nvPr/>
        </p:nvSpPr>
        <p:spPr>
          <a:xfrm>
            <a:off x="396835" y="8706922"/>
            <a:ext cx="12877324" cy="181451"/>
          </a:xfrm>
          <a:prstGeom prst="rect">
            <a:avLst/>
          </a:prstGeom>
          <a:noFill/>
          <a:ln/>
        </p:spPr>
        <p:txBody>
          <a:bodyPr wrap="none" lIns="0" tIns="0" rIns="0" bIns="0" rtlCol="0" anchor="t"/>
          <a:lstStyle/>
          <a:p>
            <a:pPr algn="l" marL="342900" indent="-342900">
              <a:lnSpc>
                <a:spcPts val="1400"/>
              </a:lnSpc>
              <a:buSzPct val="100000"/>
              <a:buFont typeface="+mj-lt"/>
              <a:buAutoNum type="arabicPeriod" startAt="3"/>
            </a:pPr>
            <a:r>
              <a:rPr lang="en-US" sz="850" dirty="0">
                <a:solidFill>
                  <a:srgbClr val="FFFFFF"/>
                </a:solidFill>
                <a:latin typeface="Bebas Neue" pitchFamily="34" charset="0"/>
                <a:ea typeface="Bebas Neue" pitchFamily="34" charset="-122"/>
                <a:cs typeface="Bebas Neue" pitchFamily="34" charset="-120"/>
              </a:rPr>
              <a:t>City of Amsterdam. (2023). </a:t>
            </a:r>
            <a:pPr algn="l" indent="0" marL="0">
              <a:lnSpc>
                <a:spcPts val="1400"/>
              </a:lnSpc>
              <a:buNone/>
            </a:pPr>
            <a:r>
              <a:rPr lang="en-US" sz="850" i="1" dirty="0">
                <a:solidFill>
                  <a:srgbClr val="FFFFFF"/>
                </a:solidFill>
                <a:latin typeface="Bebas Neue" pitchFamily="34" charset="0"/>
                <a:ea typeface="Bebas Neue" pitchFamily="34" charset="-122"/>
                <a:cs typeface="Bebas Neue" pitchFamily="34" charset="-120"/>
              </a:rPr>
              <a:t>Circular Economy Strategy</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https://www.amsterdam.nl/en/policy/sustainability/circular-economy</a:t>
            </a:r>
            <a:endParaRPr lang="en-US" sz="850" dirty="0"/>
          </a:p>
        </p:txBody>
      </p:sp>
      <p:sp>
        <p:nvSpPr>
          <p:cNvPr id="32" name="Text 28"/>
          <p:cNvSpPr/>
          <p:nvPr/>
        </p:nvSpPr>
        <p:spPr>
          <a:xfrm>
            <a:off x="396835" y="8928021"/>
            <a:ext cx="12877324" cy="181451"/>
          </a:xfrm>
          <a:prstGeom prst="rect">
            <a:avLst/>
          </a:prstGeom>
          <a:noFill/>
          <a:ln/>
        </p:spPr>
        <p:txBody>
          <a:bodyPr wrap="none" lIns="0" tIns="0" rIns="0" bIns="0" rtlCol="0" anchor="t"/>
          <a:lstStyle/>
          <a:p>
            <a:pPr algn="l" marL="342900" indent="-342900">
              <a:lnSpc>
                <a:spcPts val="1400"/>
              </a:lnSpc>
              <a:buSzPct val="100000"/>
              <a:buFont typeface="+mj-lt"/>
              <a:buAutoNum type="arabicPeriod" startAt="4"/>
            </a:pPr>
            <a:r>
              <a:rPr lang="en-US" sz="850" dirty="0">
                <a:solidFill>
                  <a:srgbClr val="FFFFFF"/>
                </a:solidFill>
                <a:latin typeface="Bebas Neue" pitchFamily="34" charset="0"/>
                <a:ea typeface="Bebas Neue" pitchFamily="34" charset="-122"/>
                <a:cs typeface="Bebas Neue" pitchFamily="34" charset="-120"/>
              </a:rPr>
              <a:t>Roland Berger &amp; BCA Singapore. (2022). </a:t>
            </a:r>
            <a:pPr algn="l" indent="0" marL="0">
              <a:lnSpc>
                <a:spcPts val="1400"/>
              </a:lnSpc>
              <a:buNone/>
            </a:pPr>
            <a:r>
              <a:rPr lang="en-US" sz="850" i="1" dirty="0">
                <a:solidFill>
                  <a:srgbClr val="FFFFFF"/>
                </a:solidFill>
                <a:latin typeface="Bebas Neue" pitchFamily="34" charset="0"/>
                <a:ea typeface="Bebas Neue" pitchFamily="34" charset="-122"/>
                <a:cs typeface="Bebas Neue" pitchFamily="34" charset="-120"/>
              </a:rPr>
              <a:t>Virtual Twin Initiative Report</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https://www.bca.gov.sg/GreenMark/others/3D_SSB_Virtual_Twin.pdf</a:t>
            </a:r>
            <a:endParaRPr lang="en-US" sz="850" dirty="0"/>
          </a:p>
        </p:txBody>
      </p:sp>
      <p:sp>
        <p:nvSpPr>
          <p:cNvPr id="33" name="Text 29"/>
          <p:cNvSpPr/>
          <p:nvPr/>
        </p:nvSpPr>
        <p:spPr>
          <a:xfrm>
            <a:off x="396835" y="9149120"/>
            <a:ext cx="12877324" cy="181451"/>
          </a:xfrm>
          <a:prstGeom prst="rect">
            <a:avLst/>
          </a:prstGeom>
          <a:noFill/>
          <a:ln/>
        </p:spPr>
        <p:txBody>
          <a:bodyPr wrap="none" lIns="0" tIns="0" rIns="0" bIns="0" rtlCol="0" anchor="t"/>
          <a:lstStyle/>
          <a:p>
            <a:pPr algn="l" marL="342900" indent="-342900">
              <a:lnSpc>
                <a:spcPts val="1400"/>
              </a:lnSpc>
              <a:buSzPct val="100000"/>
              <a:buFont typeface="+mj-lt"/>
              <a:buAutoNum type="arabicPeriod" startAt="5"/>
            </a:pPr>
            <a:r>
              <a:rPr lang="en-US" sz="850" dirty="0">
                <a:solidFill>
                  <a:srgbClr val="FFFFFF"/>
                </a:solidFill>
                <a:latin typeface="Bebas Neue" pitchFamily="34" charset="0"/>
                <a:ea typeface="Bebas Neue" pitchFamily="34" charset="-122"/>
                <a:cs typeface="Bebas Neue" pitchFamily="34" charset="-120"/>
              </a:rPr>
              <a:t>MIGA. (2024). </a:t>
            </a:r>
            <a:pPr algn="l" indent="0" marL="0">
              <a:lnSpc>
                <a:spcPts val="1400"/>
              </a:lnSpc>
              <a:buNone/>
            </a:pPr>
            <a:r>
              <a:rPr lang="en-US" sz="850" i="1" dirty="0">
                <a:solidFill>
                  <a:srgbClr val="FFFFFF"/>
                </a:solidFill>
                <a:latin typeface="Bebas Neue" pitchFamily="34" charset="0"/>
                <a:ea typeface="Bebas Neue" pitchFamily="34" charset="-122"/>
                <a:cs typeface="Bebas Neue" pitchFamily="34" charset="-120"/>
              </a:rPr>
              <a:t>Political Risk Insurance</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https://www.miga.org</a:t>
            </a:r>
            <a:endParaRPr lang="en-US" sz="850" dirty="0"/>
          </a:p>
        </p:txBody>
      </p:sp>
      <p:sp>
        <p:nvSpPr>
          <p:cNvPr id="34" name="Text 30"/>
          <p:cNvSpPr/>
          <p:nvPr/>
        </p:nvSpPr>
        <p:spPr>
          <a:xfrm>
            <a:off x="396835" y="9370219"/>
            <a:ext cx="12877324" cy="181451"/>
          </a:xfrm>
          <a:prstGeom prst="rect">
            <a:avLst/>
          </a:prstGeom>
          <a:noFill/>
          <a:ln/>
        </p:spPr>
        <p:txBody>
          <a:bodyPr wrap="none" lIns="0" tIns="0" rIns="0" bIns="0" rtlCol="0" anchor="t"/>
          <a:lstStyle/>
          <a:p>
            <a:pPr algn="l" marL="342900" indent="-342900">
              <a:lnSpc>
                <a:spcPts val="1400"/>
              </a:lnSpc>
              <a:buSzPct val="100000"/>
              <a:buFont typeface="+mj-lt"/>
              <a:buAutoNum type="arabicPeriod" startAt="6"/>
            </a:pPr>
            <a:r>
              <a:rPr lang="en-US" sz="850" dirty="0">
                <a:solidFill>
                  <a:srgbClr val="FFFFFF"/>
                </a:solidFill>
                <a:latin typeface="Bebas Neue" pitchFamily="34" charset="0"/>
                <a:ea typeface="Bebas Neue" pitchFamily="34" charset="-122"/>
                <a:cs typeface="Bebas Neue" pitchFamily="34" charset="-120"/>
              </a:rPr>
              <a:t>EU Commission. (2024). </a:t>
            </a:r>
            <a:pPr algn="l" indent="0" marL="0">
              <a:lnSpc>
                <a:spcPts val="1400"/>
              </a:lnSpc>
              <a:buNone/>
            </a:pPr>
            <a:r>
              <a:rPr lang="en-US" sz="850" i="1" dirty="0">
                <a:solidFill>
                  <a:srgbClr val="FFFFFF"/>
                </a:solidFill>
                <a:latin typeface="Bebas Neue" pitchFamily="34" charset="0"/>
                <a:ea typeface="Bebas Neue" pitchFamily="34" charset="-122"/>
                <a:cs typeface="Bebas Neue" pitchFamily="34" charset="-120"/>
              </a:rPr>
              <a:t>Green Deal Funding Mechanisms</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https://ec.europa.eu</a:t>
            </a:r>
            <a:endParaRPr lang="en-US" sz="850" dirty="0"/>
          </a:p>
        </p:txBody>
      </p:sp>
      <p:sp>
        <p:nvSpPr>
          <p:cNvPr id="35" name="Text 31"/>
          <p:cNvSpPr/>
          <p:nvPr/>
        </p:nvSpPr>
        <p:spPr>
          <a:xfrm>
            <a:off x="396835" y="9591318"/>
            <a:ext cx="12877324" cy="181451"/>
          </a:xfrm>
          <a:prstGeom prst="rect">
            <a:avLst/>
          </a:prstGeom>
          <a:noFill/>
          <a:ln/>
        </p:spPr>
        <p:txBody>
          <a:bodyPr wrap="none" lIns="0" tIns="0" rIns="0" bIns="0" rtlCol="0" anchor="t"/>
          <a:lstStyle/>
          <a:p>
            <a:pPr algn="l" marL="342900" indent="-342900">
              <a:lnSpc>
                <a:spcPts val="1400"/>
              </a:lnSpc>
              <a:buSzPct val="100000"/>
              <a:buFont typeface="+mj-lt"/>
              <a:buAutoNum type="arabicPeriod" startAt="7"/>
            </a:pPr>
            <a:r>
              <a:rPr lang="en-US" sz="850" dirty="0">
                <a:solidFill>
                  <a:srgbClr val="FFFFFF"/>
                </a:solidFill>
                <a:latin typeface="Bebas Neue" pitchFamily="34" charset="0"/>
                <a:ea typeface="Bebas Neue" pitchFamily="34" charset="-122"/>
                <a:cs typeface="Bebas Neue" pitchFamily="34" charset="-120"/>
              </a:rPr>
              <a:t>Hutt, R., &amp; Walker, J. (2022). </a:t>
            </a:r>
            <a:pPr algn="l" indent="0" marL="0">
              <a:lnSpc>
                <a:spcPts val="1400"/>
              </a:lnSpc>
              <a:buNone/>
            </a:pPr>
            <a:r>
              <a:rPr lang="en-US" sz="850" i="1" dirty="0">
                <a:solidFill>
                  <a:srgbClr val="FFFFFF"/>
                </a:solidFill>
                <a:latin typeface="Bebas Neue" pitchFamily="34" charset="0"/>
                <a:ea typeface="Bebas Neue" pitchFamily="34" charset="-122"/>
                <a:cs typeface="Bebas Neue" pitchFamily="34" charset="-120"/>
              </a:rPr>
              <a:t>Innovation Diplomacy in Emerging Markets</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a:t>
            </a:r>
            <a:pPr algn="l" indent="0" marL="0">
              <a:lnSpc>
                <a:spcPts val="1400"/>
              </a:lnSpc>
              <a:buNone/>
            </a:pPr>
            <a:r>
              <a:rPr lang="en-US" sz="850" i="1" dirty="0">
                <a:solidFill>
                  <a:srgbClr val="FFFFFF"/>
                </a:solidFill>
                <a:latin typeface="Bebas Neue" pitchFamily="34" charset="0"/>
                <a:ea typeface="Bebas Neue" pitchFamily="34" charset="-122"/>
                <a:cs typeface="Bebas Neue" pitchFamily="34" charset="-120"/>
              </a:rPr>
              <a:t>Technological Forecasting &amp; Social Change</a:t>
            </a:r>
            <a:pPr algn="l" indent="0" marL="0">
              <a:lnSpc>
                <a:spcPts val="1400"/>
              </a:lnSpc>
              <a:buNone/>
            </a:pPr>
            <a:r>
              <a:rPr lang="en-US" sz="850" dirty="0">
                <a:solidFill>
                  <a:srgbClr val="FFFFFF"/>
                </a:solidFill>
                <a:latin typeface="Bebas Neue" pitchFamily="34" charset="0"/>
                <a:ea typeface="Bebas Neue" pitchFamily="34" charset="-122"/>
                <a:cs typeface="Bebas Neue" pitchFamily="34" charset="-120"/>
              </a:rPr>
              <a:t>. https://doi.org/10.1016/j.techfore.2022.121876</a:t>
            </a:r>
            <a:endParaRPr lang="en-US" sz="850" dirty="0"/>
          </a:p>
        </p:txBody>
      </p:sp>
      <p:pic>
        <p:nvPicPr>
          <p:cNvPr id="36" name="Image 2" descr="preencoded.png">    </p:cNvPr>
          <p:cNvPicPr>
            <a:picLocks noChangeAspect="1"/>
          </p:cNvPicPr>
          <p:nvPr/>
        </p:nvPicPr>
        <p:blipFill>
          <a:blip r:embed="rId10"/>
          <a:stretch>
            <a:fillRect/>
          </a:stretch>
        </p:blipFill>
        <p:spPr>
          <a:xfrm>
            <a:off x="13505498" y="228600"/>
            <a:ext cx="896302" cy="52566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2025-04-07T01:23:19Z</dcterms:created>
  <dcterms:modified xsi:type="dcterms:W3CDTF">2025-04-07T01:23:19Z</dcterms:modified>
</cp:coreProperties>
</file>